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3.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2D_1578B5D5.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64"/>
  </p:notesMasterIdLst>
  <p:sldIdLst>
    <p:sldId id="256" r:id="rId4"/>
    <p:sldId id="1323" r:id="rId5"/>
    <p:sldId id="1325" r:id="rId6"/>
    <p:sldId id="1311" r:id="rId7"/>
    <p:sldId id="273" r:id="rId8"/>
    <p:sldId id="1335" r:id="rId9"/>
    <p:sldId id="277" r:id="rId10"/>
    <p:sldId id="320" r:id="rId11"/>
    <p:sldId id="317" r:id="rId12"/>
    <p:sldId id="1326" r:id="rId13"/>
    <p:sldId id="1327" r:id="rId14"/>
    <p:sldId id="1329" r:id="rId15"/>
    <p:sldId id="1333" r:id="rId16"/>
    <p:sldId id="1330" r:id="rId17"/>
    <p:sldId id="1334" r:id="rId18"/>
    <p:sldId id="280" r:id="rId19"/>
    <p:sldId id="285" r:id="rId20"/>
    <p:sldId id="286" r:id="rId21"/>
    <p:sldId id="287" r:id="rId22"/>
    <p:sldId id="1331" r:id="rId23"/>
    <p:sldId id="281" r:id="rId24"/>
    <p:sldId id="328" r:id="rId25"/>
    <p:sldId id="1332" r:id="rId26"/>
    <p:sldId id="292" r:id="rId27"/>
    <p:sldId id="1318" r:id="rId28"/>
    <p:sldId id="327" r:id="rId29"/>
    <p:sldId id="298" r:id="rId30"/>
    <p:sldId id="296" r:id="rId31"/>
    <p:sldId id="297" r:id="rId32"/>
    <p:sldId id="322" r:id="rId33"/>
    <p:sldId id="293" r:id="rId34"/>
    <p:sldId id="321" r:id="rId35"/>
    <p:sldId id="300" r:id="rId36"/>
    <p:sldId id="299" r:id="rId37"/>
    <p:sldId id="1320" r:id="rId38"/>
    <p:sldId id="278" r:id="rId39"/>
    <p:sldId id="295" r:id="rId40"/>
    <p:sldId id="294" r:id="rId41"/>
    <p:sldId id="289" r:id="rId42"/>
    <p:sldId id="1319" r:id="rId43"/>
    <p:sldId id="308" r:id="rId44"/>
    <p:sldId id="301" r:id="rId45"/>
    <p:sldId id="304" r:id="rId46"/>
    <p:sldId id="305" r:id="rId47"/>
    <p:sldId id="307" r:id="rId48"/>
    <p:sldId id="309" r:id="rId49"/>
    <p:sldId id="326" r:id="rId50"/>
    <p:sldId id="1312" r:id="rId51"/>
    <p:sldId id="303" r:id="rId52"/>
    <p:sldId id="312" r:id="rId53"/>
    <p:sldId id="313" r:id="rId54"/>
    <p:sldId id="325" r:id="rId55"/>
    <p:sldId id="314" r:id="rId56"/>
    <p:sldId id="1322" r:id="rId57"/>
    <p:sldId id="324" r:id="rId58"/>
    <p:sldId id="318" r:id="rId59"/>
    <p:sldId id="315" r:id="rId60"/>
    <p:sldId id="316" r:id="rId61"/>
    <p:sldId id="319" r:id="rId62"/>
    <p:sldId id="1324"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6EBA4C-40E1-3914-1A92-BBB86C6F0D9F}" name="Zuniga, Mark" initials="MZ" userId="S::nat85@txstate.edu::f54244d5-c559-41d7-8fdc-44d0b44c6732" providerId="AD"/>
  <p188:author id="{24DBE6D3-92C7-C4E2-88C6-9E28A9C68C75}" name="Lackey, John W" initials="JL" userId="S::inv9@txstate.edu::233a40de-6f93-4003-93e6-90b69a52e89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5" d="100"/>
          <a:sy n="105" d="100"/>
        </p:scale>
        <p:origin x="83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omments/modernComment_12D_1578B5D5.xml><?xml version="1.0" encoding="utf-8"?>
<p188:cmLst xmlns:a="http://schemas.openxmlformats.org/drawingml/2006/main" xmlns:r="http://schemas.openxmlformats.org/officeDocument/2006/relationships" xmlns:p188="http://schemas.microsoft.com/office/powerpoint/2018/8/main">
  <p188:cm id="{945206CB-12D1-4C2A-AF2B-F2AB4616C988}" authorId="{24DBE6D3-92C7-C4E2-88C6-9E28A9C68C75}" created="2025-08-04T15:48:39.531">
    <pc:sldMkLst xmlns:pc="http://schemas.microsoft.com/office/powerpoint/2013/main/command">
      <pc:docMk/>
      <pc:sldMk cId="360232405" sldId="301"/>
    </pc:sldMkLst>
    <p188:txBody>
      <a:bodyPr/>
      <a:lstStyle/>
      <a:p>
        <a:r>
          <a:rPr lang="en-US"/>
          <a:t>I think we change the “only change” language since  notice must now be given to all eviction appellants (not just nonpayment), which is a big change.  I say we highlight notice given to all eviction appellants and highlight that notice include to JP or CC as applicable.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5481A-61AF-48F0-9C13-53A9565FE3D6}" type="datetimeFigureOut">
              <a:rPr lang="en-US" smtClean="0"/>
              <a:t>11/5/2025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31524-03A9-4732-AD08-1F7ED3D1C5B6}" type="slidenum">
              <a:rPr lang="en-US" smtClean="0"/>
              <a:t>‹#›</a:t>
            </a:fld>
            <a:endParaRPr lang="en-US"/>
          </a:p>
        </p:txBody>
      </p:sp>
    </p:spTree>
    <p:extLst>
      <p:ext uri="{BB962C8B-B14F-4D97-AF65-F5344CB8AC3E}">
        <p14:creationId xmlns:p14="http://schemas.microsoft.com/office/powerpoint/2010/main" val="451519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statutes.capitol.texas.gov/GetStatute.aspx?Code=PR&amp;Value=92.0081"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0059C-D701-640F-90CB-84DFACC2A0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C0621-27B8-C149-5E2D-CB22E9B06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F161A8-DEBE-D46A-7C1F-099AF3CDB7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C295562-2E95-8A8A-509F-6DCCED0FE9BC}"/>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164F23-946F-4966-9E50-B7E22E061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009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37655-E528-B550-8E9A-F02DDA26D4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7A075-4B96-7853-1F6F-62A6986330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EF7CD5-75E9-9689-BCEE-56F0B451AEDC}"/>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16DE5DFA-6C84-C9F3-AD1F-61545159AF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3378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Options listed on upcoming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TAA position: Option 3. The CARES Act (they weren’t thinking about PTFA) doesn’t require a 30-day notice, the landlord just can’t “require the person to leave” for 30 days after the notice. They argue that the CARES Act doesn’t change the definition of forcible detainer (true) and thus when the person doesn’t vacate under the state law timeframe, that is a forcible detainer, and the CARES restriction is only on “requiring them to leave” which only refers to the writ of possession itself.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Aid position: Option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position: Up to the judge to choose which option (though we lean more to 1)</a:t>
            </a:r>
          </a:p>
          <a:p>
            <a:r>
              <a:rPr lang="en-US" sz="1200" kern="1200" dirty="0">
                <a:solidFill>
                  <a:schemeClr val="tx1"/>
                </a:solidFill>
                <a:effectLst/>
                <a:latin typeface="+mn-lt"/>
                <a:ea typeface="+mn-ea"/>
                <a:cs typeface="+mn-cs"/>
              </a:rPr>
              <a:t>Our response to TAA arguments: Filing an eviction suit, much less getting a judgment which may also include requiring the person to pay costs and/or attorney fees, is constructively “requiring the person to leave.” Additionally, since the person isn’t required to leave, their right to possession has not been terminated, and thus the definition in Ch 24 of forcible detainer is not yet met.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8789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TAA position: Option 3. The CARES Act (they weren’t thinking about PTFA) doesn’t require a 30 day notice, the landlord just can’t “require the person to leave” for 30 days after the notice. They argue that the CARES Act doesn’t change the definition of forcible detainer (true) and thus when the person doesn’t vacate under the state law timeframe, that is a forcible detainer, and the CARES restriction is only on “requiring them to leave” which only refers to the writ of possession itself.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Aid position: Option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position: Up to the judge to choose which option (though we lean more to 1)</a:t>
            </a:r>
          </a:p>
          <a:p>
            <a:r>
              <a:rPr lang="en-US" sz="1200" kern="1200" dirty="0">
                <a:solidFill>
                  <a:schemeClr val="tx1"/>
                </a:solidFill>
                <a:effectLst/>
                <a:latin typeface="+mn-lt"/>
                <a:ea typeface="+mn-ea"/>
                <a:cs typeface="+mn-cs"/>
              </a:rPr>
              <a:t>Our response to TAA arguments: Filing an eviction suit, much less getting a judgment which may also include requiring the person to pay costs and/or attorney fees, is constructively “requiring the person to leave.” [</a:t>
            </a:r>
            <a:r>
              <a:rPr lang="en-US" sz="1200" kern="1200" dirty="0" err="1">
                <a:solidFill>
                  <a:schemeClr val="tx1"/>
                </a:solidFill>
                <a:effectLst/>
                <a:latin typeface="+mn-lt"/>
                <a:ea typeface="+mn-ea"/>
                <a:cs typeface="+mn-cs"/>
              </a:rPr>
              <a:t>mz</a:t>
            </a:r>
            <a:r>
              <a:rPr lang="en-US" sz="1200" kern="1200" dirty="0">
                <a:solidFill>
                  <a:schemeClr val="tx1"/>
                </a:solidFill>
                <a:effectLst/>
                <a:latin typeface="+mn-lt"/>
                <a:ea typeface="+mn-ea"/>
                <a:cs typeface="+mn-cs"/>
              </a:rPr>
              <a:t>: I think the language is “require the tenant to vacate.”]  Additionally, since the person isn’t required to leave, their right to possession has not been terminated, and thus the definition in Ch 24 of forcible detainer is not yet met.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04956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TAA position: Option 3. The CARES Act (they weren’t thinking about PTFA) doesn’t require a 30 day notice, the landlord just can’t “require the person to leave” for 30 days after the notice. They argue that the CARES Act doesn’t change the definition of forcible detainer (true) and thus when the person doesn’t vacate under the state law timeframe, that is a forcible detainer, and the CARES restriction is only on “requiring them to leave” which only refers to the writ of possession itself.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Aid position: Option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position: Up to the judge to choose which option (though we lean more to 1)</a:t>
            </a:r>
          </a:p>
          <a:p>
            <a:r>
              <a:rPr lang="en-US" sz="1200" kern="1200" dirty="0">
                <a:solidFill>
                  <a:schemeClr val="tx1"/>
                </a:solidFill>
                <a:effectLst/>
                <a:latin typeface="+mn-lt"/>
                <a:ea typeface="+mn-ea"/>
                <a:cs typeface="+mn-cs"/>
              </a:rPr>
              <a:t>Our response to TAA arguments: Filing an eviction suit, much less getting a judgment which may also include requiring the person to pay costs and/or attorney fees, is constructively “requiring the person to leave.” Additionally, since the person isn’t required to leave, their right to possession has not been terminated, and thus the definition in Ch 24 of forcible detainer is not yet met.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9502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TAA position: Option 3. The CARES Act (they weren’t thinking about PTFA) doesn’t require a 30 day notice, the landlord just can’t “require the person to leave” for 30 days after the notice. They argue that the CARES Act doesn’t change the definition of forcible detainer (true) and thus when the person doesn’t vacate under the state law timeframe, that is a forcible detainer, and the CARES restriction is only on “requiring them to leave” which only refers to the writ of possession itself.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Legal Aid position: Option 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Our position: Up to the judge to choose which option (though we lean more to 1)</a:t>
            </a:r>
          </a:p>
          <a:p>
            <a:r>
              <a:rPr lang="en-US" sz="1200" kern="1200" dirty="0">
                <a:solidFill>
                  <a:schemeClr val="tx1"/>
                </a:solidFill>
                <a:effectLst/>
                <a:latin typeface="+mn-lt"/>
                <a:ea typeface="+mn-ea"/>
                <a:cs typeface="+mn-cs"/>
              </a:rPr>
              <a:t>Our response to TAA arguments: Filing an eviction suit, much less getting a judgment which may also include requiring the person to pay costs and/or attorney fees, is constructively “requiring the person to leave.” Additionally, since the person isn’t required to leave, their right to possession has not been terminated, and thus the definition in Ch 24 of forcible detainer is not yet met.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58228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ACE3BB-9992-4D86-E9D5-5FCEFDFB65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03E1A-2F41-CFA0-80A4-076D7B274A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0C7F56-DE56-25A1-BA80-2EBB2D084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0DA8F44-5217-C0EB-9B6C-782590FE36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178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84716-A8A2-7FFE-2DBD-8D69A9740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58E47-FB4C-34FD-5EF9-D40043FC7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F93056-8566-EB66-5E66-A4C3060BF8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8A98DF3-6513-8212-2CC0-BF8398A1B0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592486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81B91-4A17-B149-AC85-FCB523B3BE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F97258-DF9C-7EDF-00D5-8F8E0C441D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4F2961-F12A-B95B-8585-E0DF0C892F07}"/>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1F7A02D6-320D-A0BE-B087-F1C0EA1E995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48747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2079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32A3E-4B12-546D-126C-D457DCF0EE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BB1974-D2F5-84A3-1E3F-B874EC3205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E4534C-F069-4F2C-C167-EC453609FC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BFD226-A552-9150-5579-318DC696E66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21641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doesn't include if close before 5 provision, does that mean that part of rules doesn't apply now? Are they trying to get rid of that? </a:t>
            </a:r>
            <a:r>
              <a:rPr lang="en-US" b="1" dirty="0"/>
              <a:t>We’re going to go with the rule is still good for now. Doesn’t directly contradict.</a:t>
            </a:r>
          </a:p>
          <a:p>
            <a:endParaRPr lang="en-US" dirty="0"/>
          </a:p>
          <a:p>
            <a:r>
              <a:rPr lang="en-US" dirty="0"/>
              <a:t>Where tenant has option to pay or vacate and </a:t>
            </a:r>
            <a:r>
              <a:rPr lang="en-US" dirty="0" err="1"/>
              <a:t>ntv</a:t>
            </a:r>
            <a:r>
              <a:rPr lang="en-US" dirty="0"/>
              <a:t> is given on a </a:t>
            </a:r>
            <a:r>
              <a:rPr lang="en-US" dirty="0" err="1"/>
              <a:t>Thur</a:t>
            </a:r>
            <a:r>
              <a:rPr lang="en-US" dirty="0"/>
              <a:t>, does this mean the tenant can pay the rent on Mon? </a:t>
            </a:r>
            <a:r>
              <a:rPr lang="en-US" b="1" dirty="0"/>
              <a:t>Yes.</a:t>
            </a:r>
          </a:p>
          <a:p>
            <a:endParaRPr lang="en-US" dirty="0"/>
          </a:p>
          <a:p>
            <a:r>
              <a:rPr lang="en-US" dirty="0"/>
              <a:t>Could this impact the mailbox rule? </a:t>
            </a:r>
            <a:r>
              <a:rPr lang="en-US" b="1" dirty="0"/>
              <a:t>No impact.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52547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52277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781093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about sheriff/constable needing to serve within 5 business days: </a:t>
            </a:r>
          </a:p>
          <a:p>
            <a:pPr marL="171450" indent="-171450">
              <a:buFont typeface="Arial" panose="020B0604020202020204" pitchFamily="34" charset="0"/>
              <a:buChar char="•"/>
            </a:pPr>
            <a:r>
              <a:rPr lang="en-US" dirty="0"/>
              <a:t>Plain language definition of business days (and court closures don’t matter cause not being filed in the court) – but likely if constable office is closed, that would extend it (depending on nature of closure – not </a:t>
            </a:r>
            <a:r>
              <a:rPr lang="en-US" dirty="0" err="1"/>
              <a:t>gonna</a:t>
            </a:r>
            <a:r>
              <a:rPr lang="en-US" dirty="0"/>
              <a:t> count for a one man office taking a personal day). </a:t>
            </a:r>
          </a:p>
          <a:p>
            <a:pPr marL="171450" indent="-171450">
              <a:buFont typeface="Arial" panose="020B0604020202020204" pitchFamily="34" charset="0"/>
              <a:buChar char="•"/>
            </a:pPr>
            <a:r>
              <a:rPr lang="en-US" dirty="0"/>
              <a:t>General computation of time provision does not apply here – business has to mean something. </a:t>
            </a:r>
          </a:p>
          <a:p>
            <a:pPr marL="171450" indent="-171450">
              <a:buFont typeface="Arial" panose="020B0604020202020204" pitchFamily="34" charset="0"/>
              <a:buChar char="•"/>
            </a:pPr>
            <a:r>
              <a:rPr lang="en-US" dirty="0"/>
              <a:t>For e-filing, start counting on first business day after actually filed in the system. For Email/mail – based on when received by the court. But that can get messy – court should make sure they’re checking mail/processing things as soon as possible. </a:t>
            </a:r>
          </a:p>
          <a:p>
            <a:pPr marL="171450" indent="-171450">
              <a:buFont typeface="Arial" panose="020B0604020202020204" pitchFamily="34" charset="0"/>
              <a:buChar char="•"/>
            </a:pPr>
            <a:r>
              <a:rPr lang="en-US" dirty="0"/>
              <a:t>Definition of diligent effort doesn’t really matter, cause they can go elsewhere if it hasn’t been served by 5</a:t>
            </a:r>
            <a:r>
              <a:rPr lang="en-US" baseline="30000" dirty="0"/>
              <a:t>th</a:t>
            </a:r>
            <a:r>
              <a:rPr lang="en-US" dirty="0"/>
              <a:t> day despite diligent efforts. No court approval needed.</a:t>
            </a:r>
          </a:p>
          <a:p>
            <a:pPr marL="171450" indent="-171450">
              <a:buFont typeface="Arial" panose="020B0604020202020204" pitchFamily="34" charset="0"/>
              <a:buChar char="•"/>
            </a:pPr>
            <a:r>
              <a:rPr lang="en-US" dirty="0"/>
              <a:t>Everyone should just do their best. </a:t>
            </a:r>
          </a:p>
          <a:p>
            <a:pPr marL="171450" indent="-171450">
              <a:buFont typeface="Arial" panose="020B0604020202020204" pitchFamily="34" charset="0"/>
              <a:buChar char="•"/>
            </a:pPr>
            <a:r>
              <a:rPr lang="en-US" dirty="0"/>
              <a:t>How fees will work if they go to someone else:</a:t>
            </a:r>
          </a:p>
          <a:p>
            <a:pPr marL="628650" lvl="1" indent="-171450">
              <a:buFont typeface="Arial" panose="020B0604020202020204" pitchFamily="34" charset="0"/>
              <a:buChar char="•"/>
            </a:pPr>
            <a:r>
              <a:rPr lang="en-US" dirty="0"/>
              <a:t>Constable fee – almost certainly able to keep it if have made diligent efforts, possibly could keep it anyways – need to talk to county attorney/figure it out. </a:t>
            </a:r>
          </a:p>
          <a:p>
            <a:pPr marL="628650" lvl="1" indent="-171450">
              <a:buFont typeface="Arial" panose="020B0604020202020204" pitchFamily="34" charset="0"/>
              <a:buChar char="•"/>
            </a:pPr>
            <a:r>
              <a:rPr lang="en-US" dirty="0"/>
              <a:t>If they ask the court for court costs for amounts paid to another officer – our advice is to treat like private process – “Private process server fees can be assessed as court costs. The court must have evidence (affidavit or testimony) that the fees are reasonable and necessary.” – p. 91 of Civil </a:t>
            </a:r>
            <a:r>
              <a:rPr lang="en-US" dirty="0" err="1"/>
              <a:t>Deskbook</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990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7984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B4F61-4BED-39B1-8FE3-1FD5C5CFB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0A1B6-CF1C-4F27-7B7F-C1474CCA85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FE9597-F0CB-9D11-EA8E-B13E11128533}"/>
              </a:ext>
            </a:extLst>
          </p:cNvPr>
          <p:cNvSpPr>
            <a:spLocks noGrp="1"/>
          </p:cNvSpPr>
          <p:nvPr>
            <p:ph type="body" idx="1"/>
          </p:nvPr>
        </p:nvSpPr>
        <p:spPr/>
        <p:txBody>
          <a:bodyPr/>
          <a:lstStyle/>
          <a:p>
            <a:r>
              <a:rPr lang="en-US" dirty="0"/>
              <a:t>Notes about sheriff/constable needing to serve within 5 business days: </a:t>
            </a:r>
          </a:p>
          <a:p>
            <a:pPr marL="171450" indent="-171450">
              <a:buFont typeface="Arial" panose="020B0604020202020204" pitchFamily="34" charset="0"/>
              <a:buChar char="•"/>
            </a:pPr>
            <a:r>
              <a:rPr lang="en-US" dirty="0"/>
              <a:t>Plain language definition of business days (and court closures don’t matter cause not being filed in the court) – but likely if constable office is closed, that would extend it (depending on nature of closure – not </a:t>
            </a:r>
            <a:r>
              <a:rPr lang="en-US" dirty="0" err="1"/>
              <a:t>gonna</a:t>
            </a:r>
            <a:r>
              <a:rPr lang="en-US" dirty="0"/>
              <a:t> count for a one-man office taking a personal day). </a:t>
            </a:r>
          </a:p>
          <a:p>
            <a:pPr marL="171450" indent="-171450">
              <a:buFont typeface="Arial" panose="020B0604020202020204" pitchFamily="34" charset="0"/>
              <a:buChar char="•"/>
            </a:pPr>
            <a:r>
              <a:rPr lang="en-US" dirty="0"/>
              <a:t>General computation of time provision does not apply here – business has to mean something. </a:t>
            </a:r>
          </a:p>
          <a:p>
            <a:pPr marL="171450" indent="-171450">
              <a:buFont typeface="Arial" panose="020B0604020202020204" pitchFamily="34" charset="0"/>
              <a:buChar char="•"/>
            </a:pPr>
            <a:r>
              <a:rPr lang="en-US" dirty="0"/>
              <a:t>For e-filing, start counting on first business day after actually filed in the system. For Email/mail – based on when received by the court. But that can get messy – court should make sure they’re checking mail/processing things as soon as possible. </a:t>
            </a:r>
          </a:p>
          <a:p>
            <a:pPr marL="171450" indent="-171450">
              <a:buFont typeface="Arial" panose="020B0604020202020204" pitchFamily="34" charset="0"/>
              <a:buChar char="•"/>
            </a:pPr>
            <a:r>
              <a:rPr lang="en-US" dirty="0"/>
              <a:t>Definition of diligent effort doesn’t really matter, cause they can go elsewhere if it hasn’t been served by 5</a:t>
            </a:r>
            <a:r>
              <a:rPr lang="en-US" baseline="30000" dirty="0"/>
              <a:t>th</a:t>
            </a:r>
            <a:r>
              <a:rPr lang="en-US" dirty="0"/>
              <a:t> day despite diligent efforts. No court approval needed.</a:t>
            </a:r>
          </a:p>
          <a:p>
            <a:pPr marL="171450" indent="-171450">
              <a:buFont typeface="Arial" panose="020B0604020202020204" pitchFamily="34" charset="0"/>
              <a:buChar char="•"/>
            </a:pPr>
            <a:r>
              <a:rPr lang="en-US" dirty="0"/>
              <a:t>Everyone should just do their best. </a:t>
            </a:r>
          </a:p>
          <a:p>
            <a:pPr marL="171450" indent="-171450">
              <a:buFont typeface="Arial" panose="020B0604020202020204" pitchFamily="34" charset="0"/>
              <a:buChar char="•"/>
            </a:pPr>
            <a:r>
              <a:rPr lang="en-US" dirty="0"/>
              <a:t>How fees will work if they go to someone else:</a:t>
            </a:r>
          </a:p>
          <a:p>
            <a:pPr marL="628650" lvl="1" indent="-171450">
              <a:buFont typeface="Arial" panose="020B0604020202020204" pitchFamily="34" charset="0"/>
              <a:buChar char="•"/>
            </a:pPr>
            <a:r>
              <a:rPr lang="en-US" dirty="0"/>
              <a:t>Constable fee – almost certainly able to keep it if have made diligent efforts, possibly could keep it anyways – need to talk to county attorney/figure it out. </a:t>
            </a:r>
          </a:p>
          <a:p>
            <a:pPr marL="628650" lvl="1" indent="-171450">
              <a:buFont typeface="Arial" panose="020B0604020202020204" pitchFamily="34" charset="0"/>
              <a:buChar char="•"/>
            </a:pPr>
            <a:r>
              <a:rPr lang="en-US" dirty="0"/>
              <a:t>If they ask the court for court costs for amounts paid to another officer – our advice is to treat like private process – “Private process server fees can be assessed as court costs. The court must have evidence (affidavit or testimony) that the fees are reasonable and necessary.” – p. 91 of Civil </a:t>
            </a:r>
            <a:r>
              <a:rPr lang="en-US" dirty="0" err="1"/>
              <a:t>Deskbook</a:t>
            </a:r>
            <a:endParaRPr lang="en-US" dirty="0"/>
          </a:p>
          <a:p>
            <a:pPr marL="628650" lvl="1" indent="-17145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68691D9-AE56-D894-FCA3-361C1C3FC5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07414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01F9-CDBD-EA16-1ADE-7411A790F5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994D3C-F02D-2BC8-FD55-8E238DFE4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9BD53B-682D-1CE2-0EA7-E6459B5DCD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DEB4289-85D3-8AAD-C705-22533591522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6948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D764F-EA0E-610D-3336-CD570F7D3E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348E2-3516-F27C-D419-57198C3C2B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F73036-FEBE-7E62-3D2D-B6F85B704563}"/>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D7A09EFA-9CEC-0A44-4039-272D90D89A5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119834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37B8B-76E1-9481-F987-BDD962D622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45D2C5-0723-7B68-7E7C-74795D8B59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AF98-4F12-1445-4CB0-85B62F97C5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9DE8B0-320B-7D0A-7918-AE80EDBEC7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71000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610042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7608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DAF79-6FFD-891E-2871-AB76F00FE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3E9B1-2084-0AE5-70F5-3E2DE908D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E0F68D-883D-A0DA-84DF-6CEB88F4EC84}"/>
              </a:ext>
            </a:extLst>
          </p:cNvPr>
          <p:cNvSpPr>
            <a:spLocks noGrp="1"/>
          </p:cNvSpPr>
          <p:nvPr>
            <p:ph type="body" idx="1"/>
          </p:nvPr>
        </p:nvSpPr>
        <p:spPr/>
        <p:txBody>
          <a:bodyPr/>
          <a:lstStyle/>
          <a:p>
            <a:pPr lvl="0"/>
            <a:r>
              <a:rPr lang="en-US" sz="1200" b="1" kern="1200" dirty="0">
                <a:solidFill>
                  <a:schemeClr val="tx1"/>
                </a:solidFill>
                <a:effectLst/>
                <a:latin typeface="+mn-lt"/>
                <a:ea typeface="+mn-ea"/>
                <a:cs typeface="+mn-cs"/>
              </a:rPr>
              <a:t>Repealed: Sections 24.005(f), (f-1), (f-2), (g), (h), and (</a:t>
            </a:r>
            <a:r>
              <a:rPr lang="en-US" sz="1200" b="1" kern="1200" dirty="0" err="1">
                <a:solidFill>
                  <a:schemeClr val="tx1"/>
                </a:solidFill>
                <a:effectLst/>
                <a:latin typeface="+mn-lt"/>
                <a:ea typeface="+mn-ea"/>
                <a:cs typeface="+mn-cs"/>
              </a:rPr>
              <a:t>i</a:t>
            </a:r>
            <a:r>
              <a:rPr lang="en-US" sz="1200" b="1" kern="1200" dirty="0">
                <a:solidFill>
                  <a:schemeClr val="tx1"/>
                </a:solidFill>
                <a:effectLst/>
                <a:latin typeface="+mn-lt"/>
                <a:ea typeface="+mn-ea"/>
                <a:cs typeface="+mn-cs"/>
              </a:rPr>
              <a:t>);</a:t>
            </a:r>
            <a:endParaRPr lang="en-US" sz="105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  Except as provided by Subsection (f-1), the notice to vacate shall be given in person or by mail at the premises in question.  Notice in person may be by personal delivery to the tenant or any person residing at the premises who is 16 years of age or older or personal delivery to the premises and affixing the notice to the inside of the main entry door.  Notice by mail may be by regular mail, by registered mail, or by certified mail, return receipt requested, to the premises in question. </a:t>
            </a:r>
            <a:endParaRPr lang="en-US" sz="105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(f-1)  As an alternative to the procedures of Subsection (f), a landlord may deliver the notice to vacate by securely affixing to the outside of the main entry door a sealed envelope that contains the notice and on which is written the tenant's name, address, and in all capital letters, the words "IMPORTANT DOCUMENT" or substantially similar language and, not later than 5 p.m. of the same day, depositing in the mail in the same county in which the premises in question is located a copy of the notice to the tenant if:</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(1)  the premises has no mailbox and has a keyless bolting device, alarm system, or dangerous animal that prevents the landlord from entering the premises to affix the notice to vacate to the inside of the main entry door; or</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(2)  the landlord reasonably believes that harm to any person would result from personal delivery to the tenant or a person residing at the premises or from personal delivery to the premises by affixing the notice to the inside of the main entry door.</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(f-2)  Notice to vacate under Subsection (f-1) is considered delivered on the date the envelope is affixed to the outside of the door and is deposited in the mail, regardless of the date the notice is received.</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 – f-2 replaced with similar or easier notice requirements]</a:t>
            </a:r>
            <a:endParaRPr lang="en-US"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(g)  </a:t>
            </a:r>
            <a:r>
              <a:rPr lang="en-US" sz="1200" i="1" kern="1200" dirty="0">
                <a:solidFill>
                  <a:schemeClr val="tx1"/>
                </a:solidFill>
                <a:effectLst/>
                <a:latin typeface="+mn-lt"/>
                <a:ea typeface="+mn-ea"/>
                <a:cs typeface="+mn-cs"/>
              </a:rPr>
              <a:t>The notice period is calculated from the day on which the notice is delivered.</a:t>
            </a:r>
            <a:r>
              <a:rPr lang="en-US" sz="8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i="1" kern="1200" dirty="0">
                <a:solidFill>
                  <a:schemeClr val="tx1"/>
                </a:solidFill>
                <a:effectLst/>
                <a:latin typeface="+mn-lt"/>
                <a:ea typeface="+mn-ea"/>
                <a:cs typeface="+mn-cs"/>
              </a:rPr>
              <a:t>(h)  A notice to vacate shall be considered a demand for possession for purposes of Subsection (b) of Section 24.002.</a:t>
            </a:r>
            <a:r>
              <a:rPr lang="en-US" sz="1200" kern="1200" dirty="0">
                <a:solidFill>
                  <a:schemeClr val="tx1"/>
                </a:solidFill>
                <a:effectLst/>
                <a:latin typeface="+mn-lt"/>
                <a:ea typeface="+mn-ea"/>
                <a:cs typeface="+mn-cs"/>
              </a:rPr>
              <a:t> (unnecessary because 24.002 refers to NTV section).</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a:t>
            </a:r>
            <a:endParaRPr lang="en-US" sz="105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t>
            </a:r>
            <a:r>
              <a:rPr lang="en-US" sz="1200" i="1" kern="1200" dirty="0" err="1">
                <a:solidFill>
                  <a:schemeClr val="tx1"/>
                </a:solidFill>
                <a:effectLst/>
                <a:latin typeface="+mn-lt"/>
                <a:ea typeface="+mn-ea"/>
                <a:cs typeface="+mn-cs"/>
              </a:rPr>
              <a:t>i</a:t>
            </a:r>
            <a:r>
              <a:rPr lang="en-US" sz="1200" i="1" kern="1200" dirty="0">
                <a:solidFill>
                  <a:schemeClr val="tx1"/>
                </a:solidFill>
                <a:effectLst/>
                <a:latin typeface="+mn-lt"/>
                <a:ea typeface="+mn-ea"/>
                <a:cs typeface="+mn-cs"/>
              </a:rPr>
              <a:t>)  If before the notice to vacate is given as required by this section the landlord has given a written notice or reminder to the tenant that rent is due and unpaid, the landlord may include in the notice to vacate required by this section a demand that the tenant pay the delinquent rent or vacate the premises by the date and time stated in the notice.</a:t>
            </a:r>
            <a:r>
              <a:rPr lang="en-US" sz="1200" kern="1200" dirty="0">
                <a:solidFill>
                  <a:schemeClr val="tx1"/>
                </a:solidFill>
                <a:effectLst/>
                <a:latin typeface="+mn-lt"/>
                <a:ea typeface="+mn-ea"/>
                <a:cs typeface="+mn-cs"/>
              </a:rPr>
              <a:t> [this has been replaced by new stuff]</a:t>
            </a:r>
            <a:endParaRPr lang="en-US" sz="1050" kern="1200" dirty="0">
              <a:solidFill>
                <a:schemeClr val="tx1"/>
              </a:solidFill>
              <a:effectLst/>
              <a:latin typeface="+mn-lt"/>
              <a:ea typeface="+mn-ea"/>
              <a:cs typeface="+mn-cs"/>
            </a:endParaRP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we think for hand delivery, posting inside door, or emailing, it would start counting on the day it is done. But then mail delivery would start counting when with this gone?</a:t>
            </a:r>
          </a:p>
          <a:p>
            <a:r>
              <a:rPr lang="en-US" sz="105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So we think for hand delivery, posting inside door, or emailing would start counting on the day it is done. But then mail delivery would start counting when with this gone?</a:t>
            </a:r>
          </a:p>
          <a:p>
            <a:endParaRPr lang="en-US" dirty="0"/>
          </a:p>
        </p:txBody>
      </p:sp>
      <p:sp>
        <p:nvSpPr>
          <p:cNvPr id="4" name="Slide Number Placeholder 3">
            <a:extLst>
              <a:ext uri="{FF2B5EF4-FFF2-40B4-BE49-F238E27FC236}">
                <a16:creationId xmlns:a16="http://schemas.microsoft.com/office/drawing/2014/main" id="{3475ABE8-813C-EB04-5C9C-A5E6B4CD73F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75073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D23F38-44AB-0BBF-8DC4-17CE308D1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70049-5A52-DBB0-E564-343D045EC7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8D65D-45D5-6053-7E29-FD86D5ACBA25}"/>
              </a:ext>
            </a:extLst>
          </p:cNvPr>
          <p:cNvSpPr>
            <a:spLocks noGrp="1"/>
          </p:cNvSpPr>
          <p:nvPr>
            <p:ph type="body" idx="1"/>
          </p:nvPr>
        </p:nvSpPr>
        <p:spPr/>
        <p:txBody>
          <a:bodyPr/>
          <a:lstStyle/>
          <a:p>
            <a:r>
              <a:rPr lang="en-US" dirty="0"/>
              <a:t>Notes about sheriff/constable needing to serve within 5 business days: </a:t>
            </a:r>
          </a:p>
          <a:p>
            <a:pPr marL="171450" indent="-171450">
              <a:buFont typeface="Arial" panose="020B0604020202020204" pitchFamily="34" charset="0"/>
              <a:buChar char="•"/>
            </a:pPr>
            <a:r>
              <a:rPr lang="en-US" dirty="0"/>
              <a:t>Plain language definition of business days (and court closures don’t matter cause not being filed in the court) – but likely if constable office is closed, that would extend it (depending on nature of closure – not </a:t>
            </a:r>
            <a:r>
              <a:rPr lang="en-US" dirty="0" err="1"/>
              <a:t>gonna</a:t>
            </a:r>
            <a:r>
              <a:rPr lang="en-US" dirty="0"/>
              <a:t> count for a one-man office taking a personal day). </a:t>
            </a:r>
          </a:p>
          <a:p>
            <a:pPr marL="171450" indent="-171450">
              <a:buFont typeface="Arial" panose="020B0604020202020204" pitchFamily="34" charset="0"/>
              <a:buChar char="•"/>
            </a:pPr>
            <a:r>
              <a:rPr lang="en-US" dirty="0"/>
              <a:t>General computation of time provision does not apply here – business has to mean something. </a:t>
            </a:r>
          </a:p>
          <a:p>
            <a:pPr marL="171450" indent="-171450">
              <a:buFont typeface="Arial" panose="020B0604020202020204" pitchFamily="34" charset="0"/>
              <a:buChar char="•"/>
            </a:pPr>
            <a:r>
              <a:rPr lang="en-US" dirty="0"/>
              <a:t>No court approval needed to go elsewhere if not served by 5</a:t>
            </a:r>
            <a:r>
              <a:rPr lang="en-US" baseline="30000" dirty="0"/>
              <a:t>th</a:t>
            </a:r>
            <a:r>
              <a:rPr lang="en-US" dirty="0"/>
              <a:t> business day.</a:t>
            </a:r>
          </a:p>
          <a:p>
            <a:pPr marL="171450" indent="-171450">
              <a:buFont typeface="Arial" panose="020B0604020202020204" pitchFamily="34" charset="0"/>
              <a:buChar char="•"/>
            </a:pPr>
            <a:r>
              <a:rPr lang="en-US" dirty="0"/>
              <a:t>Everyone should just do their best. </a:t>
            </a:r>
          </a:p>
          <a:p>
            <a:pPr marL="171450" indent="-171450">
              <a:buFont typeface="Arial" panose="020B0604020202020204" pitchFamily="34" charset="0"/>
              <a:buChar char="•"/>
            </a:pPr>
            <a:r>
              <a:rPr lang="en-US" dirty="0"/>
              <a:t>How fees will work if they go to someone else:</a:t>
            </a:r>
          </a:p>
          <a:p>
            <a:pPr marL="628650" lvl="1" indent="-171450">
              <a:buFont typeface="Arial" panose="020B0604020202020204" pitchFamily="34" charset="0"/>
              <a:buChar char="•"/>
            </a:pPr>
            <a:r>
              <a:rPr lang="en-US" dirty="0"/>
              <a:t>Constable fee – almost certainly able to keep it if have made diligent efforts, possibly could keep it anyways – need to talk to county attorney/figure it out. </a:t>
            </a:r>
          </a:p>
          <a:p>
            <a:pPr marL="628650" lvl="1" indent="-171450">
              <a:buFont typeface="Arial" panose="020B0604020202020204" pitchFamily="34" charset="0"/>
              <a:buChar char="•"/>
            </a:pPr>
            <a:r>
              <a:rPr lang="en-US" dirty="0"/>
              <a:t>If they ask the court for court costs for amounts paid to another officer – our advice is to treat like private process – “Private process server fees can be assessed as court costs. The court must have evidence (affidavit or testimony) that the fees are reasonable and necessary.” – p. 91 of Civil </a:t>
            </a:r>
            <a:r>
              <a:rPr lang="en-US" dirty="0" err="1"/>
              <a:t>Deskbook</a:t>
            </a:r>
            <a:endParaRPr lang="en-US" dirty="0"/>
          </a:p>
          <a:p>
            <a:endParaRPr lang="en-US" dirty="0"/>
          </a:p>
        </p:txBody>
      </p:sp>
      <p:sp>
        <p:nvSpPr>
          <p:cNvPr id="4" name="Slide Number Placeholder 3">
            <a:extLst>
              <a:ext uri="{FF2B5EF4-FFF2-40B4-BE49-F238E27FC236}">
                <a16:creationId xmlns:a16="http://schemas.microsoft.com/office/drawing/2014/main" id="{546C1625-3984-7BCB-2488-8EBDD65AF5C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09424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69155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85750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  During the appeal of an eviction case, if a government agency is responsible for payment of a portion of the rent and does not pay that portion to the landlord or into the justice court or county court registry, the landlord may file a motion with the county court requesting that the tenant be required to pay into the county court registry, as a condition of remaining in possession, the full amount of each rental period's rent, as it becomes due under the rental agreement.  After notice and hearing, the court shall grant the motion if the landlord proves by credible evidence that:</a:t>
            </a:r>
          </a:p>
          <a:p>
            <a:r>
              <a:rPr lang="en-US" sz="1200" kern="1200" dirty="0">
                <a:solidFill>
                  <a:schemeClr val="tx1"/>
                </a:solidFill>
                <a:effectLst/>
                <a:latin typeface="+mn-lt"/>
                <a:ea typeface="+mn-ea"/>
                <a:cs typeface="+mn-cs"/>
              </a:rPr>
              <a:t>(1)  a portion of the rent is owed by a government agency;</a:t>
            </a:r>
          </a:p>
          <a:p>
            <a:r>
              <a:rPr lang="en-US" sz="1200" kern="1200" dirty="0">
                <a:solidFill>
                  <a:schemeClr val="tx1"/>
                </a:solidFill>
                <a:effectLst/>
                <a:latin typeface="+mn-lt"/>
                <a:ea typeface="+mn-ea"/>
                <a:cs typeface="+mn-cs"/>
              </a:rPr>
              <a:t>(2)  the portion of the rent owed by the government agency is unpaid;</a:t>
            </a:r>
          </a:p>
          <a:p>
            <a:r>
              <a:rPr lang="en-US" sz="1200" kern="1200" dirty="0">
                <a:solidFill>
                  <a:schemeClr val="tx1"/>
                </a:solidFill>
                <a:effectLst/>
                <a:latin typeface="+mn-lt"/>
                <a:ea typeface="+mn-ea"/>
                <a:cs typeface="+mn-cs"/>
              </a:rPr>
              <a:t>(3)  the landlord did not cause wholly or partly the agency to cease making the payments; </a:t>
            </a:r>
            <a:r>
              <a:rPr lang="en-US" sz="1200" u="sng" kern="1200" dirty="0">
                <a:solidFill>
                  <a:schemeClr val="tx1"/>
                </a:solidFill>
                <a:effectLst/>
                <a:latin typeface="+mn-lt"/>
                <a:ea typeface="+mn-ea"/>
                <a:cs typeface="+mn-cs"/>
              </a:rPr>
              <a:t>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(4)  the landlord did not cause wholly or partly the agency to pay the wrong amount[</a:t>
            </a:r>
            <a:r>
              <a:rPr lang="en-US" sz="1200" strike="sngStrike" kern="1200" dirty="0">
                <a:solidFill>
                  <a:schemeClr val="tx1"/>
                </a:solidFill>
                <a:effectLst/>
                <a:latin typeface="+mn-lt"/>
                <a:ea typeface="+mn-ea"/>
                <a:cs typeface="+mn-cs"/>
              </a:rPr>
              <a:t>; and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strike="sngStrike" kern="1200" dirty="0">
                <a:solidFill>
                  <a:schemeClr val="tx1"/>
                </a:solidFill>
                <a:effectLst/>
                <a:latin typeface="+mn-lt"/>
                <a:ea typeface="+mn-ea"/>
                <a:cs typeface="+mn-cs"/>
              </a:rPr>
              <a:t>(5)  the landlord is not able to take reasonable action that will cause the agency to resume making the payments of its portion of the total rent due under the rental agreement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4178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172C7-2140-6D49-7AB3-DEF2FED701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03976-FD6A-BCFC-9C54-2FDF3B72D8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5DE87-8BEB-0A95-BAFA-F0C95E43464C}"/>
              </a:ext>
            </a:extLst>
          </p:cNvPr>
          <p:cNvSpPr>
            <a:spLocks noGrp="1"/>
          </p:cNvSpPr>
          <p:nvPr>
            <p:ph type="body" idx="1"/>
          </p:nvPr>
        </p:nvSpPr>
        <p:spPr/>
        <p:txBody>
          <a:bodyPr/>
          <a:lstStyle/>
          <a:p>
            <a:r>
              <a:rPr lang="en-US" dirty="0"/>
              <a:t>Answer pops up in animation. </a:t>
            </a:r>
          </a:p>
        </p:txBody>
      </p:sp>
      <p:sp>
        <p:nvSpPr>
          <p:cNvPr id="4" name="Slide Number Placeholder 3">
            <a:extLst>
              <a:ext uri="{FF2B5EF4-FFF2-40B4-BE49-F238E27FC236}">
                <a16:creationId xmlns:a16="http://schemas.microsoft.com/office/drawing/2014/main" id="{65D42427-9F5B-1C3E-5FB8-828CE33AFE0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12871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F64498-0107-E1F1-CE10-30BD047C3E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0E7C24-6077-B3D9-30D1-E6A30E014A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13DD1-CDBE-C921-2C06-CEFC8EE25D2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40B1E"/>
                </a:solidFill>
                <a:latin typeface="Telegraf Bold"/>
                <a:ea typeface="Telegraf Bold"/>
                <a:cs typeface="Telegraf Bold"/>
                <a:sym typeface="Telegraf Bold"/>
              </a:rPr>
              <a:t>Criminal Offenses: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40B1E"/>
                </a:solidFill>
                <a:latin typeface="Telegraf Bold"/>
                <a:ea typeface="Telegraf Bold"/>
                <a:cs typeface="Telegraf Bold"/>
                <a:sym typeface="Telegraf Bold"/>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40B1E"/>
                </a:solidFill>
                <a:latin typeface="Telegraf Bold"/>
                <a:ea typeface="Telegraf Bold"/>
                <a:cs typeface="Telegraf Bold"/>
                <a:sym typeface="Telegraf Bold"/>
              </a:rPr>
              <a:t>Criminal Mischief </a:t>
            </a:r>
            <a:endParaRPr kumimoji="0" lang="en-US" sz="12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a:p>
            <a:pPr marL="457200" lvl="0" indent="-457200">
              <a:spcBef>
                <a:spcPct val="0"/>
              </a:spcBef>
              <a:spcAft>
                <a:spcPts val="1800"/>
              </a:spcAft>
              <a:buFont typeface="Arial" panose="020B0604020202020204" pitchFamily="34" charset="0"/>
              <a:buChar char="•"/>
              <a:defRPr/>
            </a:pP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Penal Code </a:t>
            </a:r>
            <a:r>
              <a:rPr lang="en-US" sz="1200" i="1" dirty="0">
                <a:solidFill>
                  <a:srgbClr val="002060"/>
                </a:solidFill>
              </a:rPr>
              <a:t>§</a:t>
            </a: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 28.03</a:t>
            </a:r>
          </a:p>
          <a:p>
            <a:pPr marL="457200" marR="0" lvl="0" indent="-457200" algn="l" defTabSz="914400" rtl="0" eaLnBrk="1" fontAlgn="auto" latinLnBrk="0" hangingPunct="1">
              <a:lnSpc>
                <a:spcPct val="100000"/>
              </a:lnSpc>
              <a:spcBef>
                <a:spcPct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Adds a </a:t>
            </a:r>
            <a:r>
              <a:rPr kumimoji="0" lang="en-US" sz="12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Second Degree Felony </a:t>
            </a:r>
            <a:r>
              <a:rPr kumimoji="0" lang="en-US" sz="1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offense if the damage is more than $1000, but less than $300,000, the building is a habitation, and the person was also criminally trespassing at the time of the damage.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40B1E"/>
              </a:solidFill>
              <a:latin typeface="Telegraf Bold"/>
              <a:ea typeface="Telegraf Bold"/>
              <a:cs typeface="Telegraf Bold"/>
              <a:sym typeface="Telegraf 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40B1E"/>
                </a:solidFill>
                <a:latin typeface="Telegraf Bold"/>
                <a:ea typeface="Telegraf Bold"/>
                <a:cs typeface="Telegraf Bold"/>
                <a:sym typeface="Telegraf Bold"/>
              </a:rPr>
              <a:t>False, Fraudulent, or Fictitious Document Conveying Real Property Interest</a:t>
            </a:r>
          </a:p>
          <a:p>
            <a:pPr marL="457200" lvl="0" indent="-457200">
              <a:spcBef>
                <a:spcPct val="0"/>
              </a:spcBef>
              <a:spcAft>
                <a:spcPts val="1800"/>
              </a:spcAft>
              <a:buFont typeface="Arial" panose="020B0604020202020204" pitchFamily="34" charset="0"/>
              <a:buChar char="•"/>
              <a:defRPr/>
            </a:pP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Penal Code </a:t>
            </a:r>
            <a:r>
              <a:rPr lang="en-US" sz="1200" i="1" dirty="0">
                <a:solidFill>
                  <a:srgbClr val="002060"/>
                </a:solidFill>
              </a:rPr>
              <a:t>§ </a:t>
            </a: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32.56</a:t>
            </a:r>
          </a:p>
          <a:p>
            <a:pPr marL="457200" marR="0" lvl="0" indent="-457200" algn="l" defTabSz="914400" rtl="0" eaLnBrk="1" fontAlgn="auto" latinLnBrk="0" hangingPunct="1">
              <a:lnSpc>
                <a:spcPct val="100000"/>
              </a:lnSpc>
              <a:spcBef>
                <a:spcPct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Creates criminal penalties for presenting false or fraudulent documents (e.g., fake leases or deeds) to claim possession of real property.</a:t>
            </a:r>
          </a:p>
          <a:p>
            <a:pPr marL="457200" marR="0" lvl="0" indent="-457200" algn="l" defTabSz="914400" rtl="0" eaLnBrk="1" fontAlgn="auto" latinLnBrk="0" hangingPunct="1">
              <a:lnSpc>
                <a:spcPct val="100000"/>
              </a:lnSpc>
              <a:spcBef>
                <a:spcPct val="0"/>
              </a:spcBef>
              <a:spcAft>
                <a:spcPts val="1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Class A misdemeanor</a:t>
            </a:r>
            <a:endParaRPr kumimoji="0" lang="en-US" sz="12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40B1E"/>
                </a:solidFill>
                <a:latin typeface="Telegraf Bold"/>
                <a:ea typeface="Telegraf Bold"/>
                <a:cs typeface="Telegraf Bold"/>
                <a:sym typeface="Telegraf Bold"/>
              </a:rPr>
              <a:t>Fraudulent Sale, Rental, or Lease of Residential Real Property</a:t>
            </a:r>
          </a:p>
          <a:p>
            <a:pPr marL="457200" lvl="0" indent="-457200">
              <a:spcBef>
                <a:spcPct val="0"/>
              </a:spcBef>
              <a:spcAft>
                <a:spcPts val="1800"/>
              </a:spcAft>
              <a:buFont typeface="Arial" panose="020B0604020202020204" pitchFamily="34" charset="0"/>
              <a:buChar char="•"/>
              <a:defRPr/>
            </a:pP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Penal Code </a:t>
            </a:r>
            <a:r>
              <a:rPr lang="en-US" sz="1200" i="1" dirty="0">
                <a:solidFill>
                  <a:srgbClr val="002060"/>
                </a:solidFill>
              </a:rPr>
              <a:t>§</a:t>
            </a:r>
            <a:r>
              <a:rPr kumimoji="0" lang="en-US" sz="1200" b="0" i="1" u="none" strike="noStrike" kern="1200" cap="none" spc="0" normalizeH="0" baseline="0" noProof="0" dirty="0">
                <a:ln>
                  <a:noFill/>
                </a:ln>
                <a:solidFill>
                  <a:srgbClr val="002060"/>
                </a:solidFill>
                <a:effectLst/>
                <a:uLnTx/>
                <a:uFillTx/>
                <a:latin typeface="Telegraf" panose="020B0604020202020204" charset="0"/>
                <a:ea typeface="Telegraf"/>
                <a:cs typeface="Telegraf"/>
                <a:sym typeface="Telegraf"/>
              </a:rPr>
              <a:t> 32.57</a:t>
            </a:r>
          </a:p>
          <a:p>
            <a:pPr marL="457200" marR="0" lvl="0" indent="-457200" algn="l" defTabSz="914400" rtl="0" eaLnBrk="1" fontAlgn="auto" latinLnBrk="0" hangingPunct="1">
              <a:lnSpc>
                <a:spcPct val="100000"/>
              </a:lnSpc>
              <a:spcBef>
                <a:spcPct val="0"/>
              </a:spcBef>
              <a:spcAft>
                <a:spcPts val="18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Creates criminal penalties for knowingly selling, renting, or leasing (or listing/advertising for sale, rent, or lease) residential property without legal authority or title. </a:t>
            </a:r>
          </a:p>
          <a:p>
            <a:pPr marL="457200" marR="0" lvl="0" indent="-457200" algn="l" defTabSz="914400" rtl="0" eaLnBrk="1" fontAlgn="auto" latinLnBrk="0" hangingPunct="1">
              <a:lnSpc>
                <a:spcPct val="100000"/>
              </a:lnSpc>
              <a:spcBef>
                <a:spcPct val="0"/>
              </a:spcBef>
              <a:spcAft>
                <a:spcPts val="180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First Degree Felony</a:t>
            </a:r>
            <a:endParaRPr kumimoji="0" lang="en-US" sz="1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a:p>
            <a:endParaRPr lang="en-US" dirty="0"/>
          </a:p>
        </p:txBody>
      </p:sp>
      <p:sp>
        <p:nvSpPr>
          <p:cNvPr id="4" name="Slide Number Placeholder 3">
            <a:extLst>
              <a:ext uri="{FF2B5EF4-FFF2-40B4-BE49-F238E27FC236}">
                <a16:creationId xmlns:a16="http://schemas.microsoft.com/office/drawing/2014/main" id="{4F3C95DC-126E-8E74-433A-B430F7A47D4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2164F23-946F-4966-9E50-B7E22E0610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980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case asked – the existence of this remedy does not change our position on justice court going ahead and processing evictions of lodgers if law enforcement won’t </a:t>
            </a:r>
            <a:r>
              <a:rPr lang="en-US" sz="1200" b="0" kern="1200" dirty="0" err="1">
                <a:solidFill>
                  <a:schemeClr val="tx1"/>
                </a:solidFill>
                <a:effectLst/>
                <a:latin typeface="+mn-lt"/>
                <a:ea typeface="+mn-ea"/>
                <a:cs typeface="+mn-cs"/>
              </a:rPr>
              <a:t>crim</a:t>
            </a:r>
            <a:r>
              <a:rPr lang="en-US" sz="1200" b="0" kern="1200" dirty="0">
                <a:solidFill>
                  <a:schemeClr val="tx1"/>
                </a:solidFill>
                <a:effectLst/>
                <a:latin typeface="+mn-lt"/>
                <a:ea typeface="+mn-ea"/>
                <a:cs typeface="+mn-cs"/>
              </a:rPr>
              <a:t> trespass them (even </a:t>
            </a:r>
            <a:r>
              <a:rPr lang="en-US" sz="1200" b="0" kern="1200" dirty="0" err="1">
                <a:solidFill>
                  <a:schemeClr val="tx1"/>
                </a:solidFill>
                <a:effectLst/>
                <a:latin typeface="+mn-lt"/>
                <a:ea typeface="+mn-ea"/>
                <a:cs typeface="+mn-cs"/>
              </a:rPr>
              <a:t>tho</a:t>
            </a:r>
            <a:r>
              <a:rPr lang="en-US" sz="1200" b="0" kern="1200" dirty="0">
                <a:solidFill>
                  <a:schemeClr val="tx1"/>
                </a:solidFill>
                <a:effectLst/>
                <a:latin typeface="+mn-lt"/>
                <a:ea typeface="+mn-ea"/>
                <a:cs typeface="+mn-cs"/>
              </a:rPr>
              <a:t> technically no LL/tenant relationship) – we have a section on this in Evictions </a:t>
            </a:r>
            <a:r>
              <a:rPr lang="en-US" sz="1200" b="0" kern="1200" dirty="0" err="1">
                <a:solidFill>
                  <a:schemeClr val="tx1"/>
                </a:solidFill>
                <a:effectLst/>
                <a:latin typeface="+mn-lt"/>
                <a:ea typeface="+mn-ea"/>
                <a:cs typeface="+mn-cs"/>
              </a:rPr>
              <a:t>deskbook</a:t>
            </a:r>
            <a:r>
              <a:rPr lang="en-US" sz="1200" b="0" kern="1200" dirty="0">
                <a:solidFill>
                  <a:schemeClr val="tx1"/>
                </a:solidFill>
                <a:effectLst/>
                <a:latin typeface="+mn-lt"/>
                <a:ea typeface="+mn-ea"/>
                <a:cs typeface="+mn-cs"/>
              </a:rPr>
              <a:t>. While technically, 24B could be used now instead of an eviction, it’s unclear how this will work/be enforce, so no change for now.</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721274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89168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E3469-94D7-BC8F-159C-29171A64C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291C6-293D-3717-B614-CD94E68D2C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6B0328-66DA-C8DC-8F28-758C5C5AB4B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p>
          <a:p>
            <a:endParaRPr lang="en-US" sz="1200" b="1"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If ppl won’t ID themselves, can they charge them with </a:t>
            </a:r>
            <a:r>
              <a:rPr lang="en-US" sz="1200" kern="1200" dirty="0" err="1">
                <a:solidFill>
                  <a:schemeClr val="tx1"/>
                </a:solidFill>
                <a:effectLst/>
                <a:latin typeface="+mn-lt"/>
                <a:ea typeface="+mn-ea"/>
                <a:cs typeface="+mn-cs"/>
              </a:rPr>
              <a:t>crim</a:t>
            </a:r>
            <a:r>
              <a:rPr lang="en-US" sz="1200" kern="1200" dirty="0">
                <a:solidFill>
                  <a:schemeClr val="tx1"/>
                </a:solidFill>
                <a:effectLst/>
                <a:latin typeface="+mn-lt"/>
                <a:ea typeface="+mn-ea"/>
                <a:cs typeface="+mn-cs"/>
              </a:rPr>
              <a:t> offense of failure to id? Only if circumstances are such that elements are met and DA/CA cares to pursue</a:t>
            </a:r>
            <a:r>
              <a:rPr lang="en-US" sz="1200" b="1" i="1"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Failure to ID – elements include if have been lawfully arrested.</a:t>
            </a:r>
          </a:p>
          <a:p>
            <a:pPr marL="171450" lvl="0" indent="-171450">
              <a:buFont typeface="Arial" panose="020B0604020202020204" pitchFamily="34" charset="0"/>
              <a:buChar char="•"/>
            </a:pPr>
            <a:r>
              <a:rPr lang="en-US" sz="1200" b="0" i="1" kern="1200" dirty="0">
                <a:solidFill>
                  <a:schemeClr val="tx1"/>
                </a:solidFill>
                <a:effectLst/>
                <a:latin typeface="+mn-lt"/>
                <a:ea typeface="+mn-ea"/>
                <a:cs typeface="+mn-cs"/>
              </a:rPr>
              <a:t>Fictitious name – elements include if arrested, detained, or witness to an offense</a:t>
            </a:r>
            <a:endParaRPr lang="en-US" sz="1200" b="0"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68AD48E7-FE42-9C12-CE25-7279D1342E3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538977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2FA92-C33D-2BF4-1632-E017FFB886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5C2A6-4643-9D7A-8DE7-AFE271AB0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5E994-9281-CB0B-5A33-2B6A10300B45}"/>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endParaRPr lang="en-US" dirty="0"/>
          </a:p>
        </p:txBody>
      </p:sp>
      <p:sp>
        <p:nvSpPr>
          <p:cNvPr id="4" name="Slide Number Placeholder 3">
            <a:extLst>
              <a:ext uri="{FF2B5EF4-FFF2-40B4-BE49-F238E27FC236}">
                <a16:creationId xmlns:a16="http://schemas.microsoft.com/office/drawing/2014/main" id="{281EA2FB-3A94-4652-48FE-B1EC49C50A6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53804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541D-5349-F10F-DC64-D26F34C0DC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184895-E17C-E428-3EDF-713930E28D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AC1B6-7A1C-E9FC-D6B7-7EF874E34902}"/>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011A9F7C-E151-C763-6D9E-74A769FD814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32535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AF0D-C66D-58B7-CE69-F5AAF4FBE7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36826-72C0-DE84-D79E-5D1D97B241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1CD8E4-F105-F0DE-7ECC-C79671A93B72}"/>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endParaRPr lang="en-US" dirty="0"/>
          </a:p>
        </p:txBody>
      </p:sp>
      <p:sp>
        <p:nvSpPr>
          <p:cNvPr id="4" name="Slide Number Placeholder 3">
            <a:extLst>
              <a:ext uri="{FF2B5EF4-FFF2-40B4-BE49-F238E27FC236}">
                <a16:creationId xmlns:a16="http://schemas.microsoft.com/office/drawing/2014/main" id="{720317CB-0679-E604-5060-F75C091A88F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378013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9216A-42DC-23A4-DE50-E17AD8D4E0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3D89FC-C19E-82BF-5692-207F51DEEC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ECBB6-1DFC-5983-D8C9-5BE324A3150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endParaRPr lang="en-US" dirty="0"/>
          </a:p>
        </p:txBody>
      </p:sp>
      <p:sp>
        <p:nvSpPr>
          <p:cNvPr id="4" name="Slide Number Placeholder 3">
            <a:extLst>
              <a:ext uri="{FF2B5EF4-FFF2-40B4-BE49-F238E27FC236}">
                <a16:creationId xmlns:a16="http://schemas.microsoft.com/office/drawing/2014/main" id="{C4EADABC-370B-AD72-2791-18B693BC77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32632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C757A-825C-BE70-B3DA-0386C2BCE8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D9CBF9-A61D-2668-4C3B-4E35D9EF1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9796FC-015F-762F-CACF-DCEFC242A6B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p>
          <a:p>
            <a:endParaRPr lang="en-US" sz="1200" b="1" kern="1200" dirty="0">
              <a:solidFill>
                <a:schemeClr val="tx1"/>
              </a:solidFill>
              <a:effectLst/>
              <a:latin typeface="+mn-lt"/>
              <a:ea typeface="+mn-ea"/>
              <a:cs typeface="+mn-cs"/>
            </a:endParaRPr>
          </a:p>
          <a:p>
            <a:endParaRPr lang="en-US" sz="1200" u="none"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E2D3010-DE71-D0B7-BEE4-3BB4E8D1196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92903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4AE7C-BAEE-3659-F5F2-7BD1FB46F8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8A1453-E6F5-4364-6FCD-5B2816F665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792951-B4E3-32FF-D5B1-C8166D4DF336}"/>
              </a:ext>
            </a:extLst>
          </p:cNvPr>
          <p:cNvSpPr>
            <a:spLocks noGrp="1"/>
          </p:cNvSpPr>
          <p:nvPr>
            <p:ph type="body" idx="1"/>
          </p:nvPr>
        </p:nvSpPr>
        <p:spPr/>
        <p:txBody>
          <a:bodyPr/>
          <a:lstStyle/>
          <a:p>
            <a:r>
              <a:rPr lang="en-US" dirty="0"/>
              <a:t>Answer pops up as animation. </a:t>
            </a:r>
          </a:p>
        </p:txBody>
      </p:sp>
      <p:sp>
        <p:nvSpPr>
          <p:cNvPr id="4" name="Slide Number Placeholder 3">
            <a:extLst>
              <a:ext uri="{FF2B5EF4-FFF2-40B4-BE49-F238E27FC236}">
                <a16:creationId xmlns:a16="http://schemas.microsoft.com/office/drawing/2014/main" id="{4D3A641E-EB13-4C1F-84EE-6AC25E56C6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47740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8ED79-A66F-0A4D-8683-ACFD36953D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5A35B-32DB-624A-7DCC-B8FB640521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5C0A4-84D7-81D5-2676-422E5FF5CE94}"/>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Among other requirements (listed in </a:t>
            </a:r>
            <a:r>
              <a:rPr lang="en-US" sz="1200" b="0" kern="1200" dirty="0" err="1">
                <a:solidFill>
                  <a:schemeClr val="tx1"/>
                </a:solidFill>
                <a:effectLst/>
                <a:latin typeface="+mn-lt"/>
                <a:ea typeface="+mn-ea"/>
                <a:cs typeface="+mn-cs"/>
              </a:rPr>
              <a:t>deskbook</a:t>
            </a:r>
            <a:r>
              <a:rPr lang="en-US" sz="1200" b="0" kern="1200" dirty="0">
                <a:solidFill>
                  <a:schemeClr val="tx1"/>
                </a:solidFill>
                <a:effectLst/>
                <a:latin typeface="+mn-lt"/>
                <a:ea typeface="+mn-ea"/>
                <a:cs typeface="+mn-cs"/>
              </a:rPr>
              <a:t>) for a Writ of Reentry: “</a:t>
            </a:r>
            <a:r>
              <a:rPr lang="en-US" sz="1200" b="0" i="0" kern="1200" dirty="0">
                <a:solidFill>
                  <a:schemeClr val="tx1"/>
                </a:solidFill>
                <a:effectLst/>
                <a:latin typeface="+mn-lt"/>
                <a:ea typeface="+mn-ea"/>
                <a:cs typeface="+mn-cs"/>
              </a:rPr>
              <a:t>If a </a:t>
            </a:r>
            <a:r>
              <a:rPr lang="en-US" sz="1200" b="1" i="1" kern="1200" dirty="0">
                <a:solidFill>
                  <a:schemeClr val="tx1"/>
                </a:solidFill>
                <a:effectLst/>
                <a:latin typeface="+mn-lt"/>
                <a:ea typeface="+mn-ea"/>
                <a:cs typeface="+mn-cs"/>
              </a:rPr>
              <a:t>landlord</a:t>
            </a:r>
            <a:r>
              <a:rPr lang="en-US" sz="1200" b="0" i="0" kern="1200" dirty="0">
                <a:solidFill>
                  <a:schemeClr val="tx1"/>
                </a:solidFill>
                <a:effectLst/>
                <a:latin typeface="+mn-lt"/>
                <a:ea typeface="+mn-ea"/>
                <a:cs typeface="+mn-cs"/>
              </a:rPr>
              <a:t> has locked a </a:t>
            </a:r>
            <a:r>
              <a:rPr lang="en-US" sz="1200" b="1" i="1" kern="1200" dirty="0">
                <a:solidFill>
                  <a:schemeClr val="tx1"/>
                </a:solidFill>
                <a:effectLst/>
                <a:latin typeface="+mn-lt"/>
                <a:ea typeface="+mn-ea"/>
                <a:cs typeface="+mn-cs"/>
              </a:rPr>
              <a:t>tenant</a:t>
            </a:r>
            <a:r>
              <a:rPr lang="en-US" sz="1200" b="0" i="0" kern="1200" dirty="0">
                <a:solidFill>
                  <a:schemeClr val="tx1"/>
                </a:solidFill>
                <a:effectLst/>
                <a:latin typeface="+mn-lt"/>
                <a:ea typeface="+mn-ea"/>
                <a:cs typeface="+mn-cs"/>
              </a:rPr>
              <a:t> out of </a:t>
            </a:r>
            <a:r>
              <a:rPr lang="en-US" sz="1200" b="1" i="1" kern="1200" dirty="0">
                <a:solidFill>
                  <a:schemeClr val="tx1"/>
                </a:solidFill>
                <a:effectLst/>
                <a:latin typeface="+mn-lt"/>
                <a:ea typeface="+mn-ea"/>
                <a:cs typeface="+mn-cs"/>
              </a:rPr>
              <a:t>leased premises </a:t>
            </a:r>
            <a:r>
              <a:rPr lang="en-US" sz="1200" b="0" i="0" kern="1200" dirty="0">
                <a:solidFill>
                  <a:schemeClr val="tx1"/>
                </a:solidFill>
                <a:effectLst/>
                <a:latin typeface="+mn-lt"/>
                <a:ea typeface="+mn-ea"/>
                <a:cs typeface="+mn-cs"/>
              </a:rPr>
              <a:t>in violation of Section </a:t>
            </a:r>
            <a:r>
              <a:rPr lang="en-US" sz="1200" b="0" i="0" u="none" strike="noStrike" kern="1200" dirty="0">
                <a:solidFill>
                  <a:schemeClr val="tx1"/>
                </a:solidFill>
                <a:effectLst/>
                <a:latin typeface="+mn-lt"/>
                <a:ea typeface="+mn-ea"/>
                <a:cs typeface="+mn-cs"/>
                <a:hlinkClick r:id="rId3"/>
              </a:rPr>
              <a:t>92.0081</a:t>
            </a:r>
            <a:r>
              <a:rPr lang="en-US" sz="1200" b="0" i="0" kern="1200" dirty="0">
                <a:solidFill>
                  <a:schemeClr val="tx1"/>
                </a:solidFill>
                <a:effectLst/>
                <a:latin typeface="+mn-lt"/>
                <a:ea typeface="+mn-ea"/>
                <a:cs typeface="+mn-cs"/>
              </a:rPr>
              <a:t>, the tenant may recover possession of the premises as provided by this section.” This is going to include oral leases (see definitions below) and most tenancies at will – you just need some sort of agreement </a:t>
            </a:r>
            <a:r>
              <a:rPr lang="en-US" sz="1200" b="0" i="0" kern="1200" dirty="0" err="1">
                <a:solidFill>
                  <a:schemeClr val="tx1"/>
                </a:solidFill>
                <a:effectLst/>
                <a:latin typeface="+mn-lt"/>
                <a:ea typeface="+mn-ea"/>
                <a:cs typeface="+mn-cs"/>
              </a:rPr>
              <a:t>btwn</a:t>
            </a:r>
            <a:r>
              <a:rPr lang="en-US" sz="1200" b="0" i="0" kern="1200" dirty="0">
                <a:solidFill>
                  <a:schemeClr val="tx1"/>
                </a:solidFill>
                <a:effectLst/>
                <a:latin typeface="+mn-lt"/>
                <a:ea typeface="+mn-ea"/>
                <a:cs typeface="+mn-cs"/>
              </a:rPr>
              <a:t> the parties. Up to judge if they think the situation meets the definitions below, but we think the definitions are broad and in most cases, there will be some sort of agreement/communication that applies. If paying rent, definitely going to meet the definitions. If owner who was foreclosed on or squatter, definitely </a:t>
            </a:r>
            <a:r>
              <a:rPr lang="en-US" sz="1200" b="0" i="1" kern="1200" dirty="0">
                <a:solidFill>
                  <a:schemeClr val="tx1"/>
                </a:solidFill>
                <a:effectLst/>
                <a:latin typeface="+mn-lt"/>
                <a:ea typeface="+mn-ea"/>
                <a:cs typeface="+mn-cs"/>
              </a:rPr>
              <a:t>not</a:t>
            </a:r>
            <a:r>
              <a:rPr lang="en-US" sz="1200" b="0" i="0" kern="1200" dirty="0">
                <a:solidFill>
                  <a:schemeClr val="tx1"/>
                </a:solidFill>
                <a:effectLst/>
                <a:latin typeface="+mn-lt"/>
                <a:ea typeface="+mn-ea"/>
                <a:cs typeface="+mn-cs"/>
              </a:rPr>
              <a:t> going to.</a:t>
            </a:r>
          </a:p>
          <a:p>
            <a:endParaRPr lang="en-US" sz="1200" b="0" i="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Sec. 92.001. DEFINITIONS. Except as otherwise provided by this chapter, in this chapter:</a:t>
            </a:r>
          </a:p>
          <a:p>
            <a:r>
              <a:rPr lang="en-US" sz="1200" kern="1200" dirty="0">
                <a:solidFill>
                  <a:schemeClr val="tx1"/>
                </a:solidFill>
                <a:effectLst/>
                <a:latin typeface="+mn-lt"/>
                <a:ea typeface="+mn-ea"/>
                <a:cs typeface="+mn-cs"/>
              </a:rPr>
              <a:t>(1) "Dwelling" means one or more rooms rented for use as a permanent residence under a single lease to one or more tenants.</a:t>
            </a:r>
          </a:p>
          <a:p>
            <a:r>
              <a:rPr lang="en-US" sz="1200" kern="1200" dirty="0">
                <a:solidFill>
                  <a:schemeClr val="tx1"/>
                </a:solidFill>
                <a:effectLst/>
                <a:latin typeface="+mn-lt"/>
                <a:ea typeface="+mn-ea"/>
                <a:cs typeface="+mn-cs"/>
              </a:rPr>
              <a:t>(2) "Landlord" means the owner, lessor, or sublessor of a dwelling, but does not include a manager or agent of the landlord unless the manager or agent purports to be the owner, lessor, or sublessor in an oral or written lease.</a:t>
            </a:r>
          </a:p>
          <a:p>
            <a:r>
              <a:rPr lang="en-US" sz="1200" kern="1200" dirty="0">
                <a:solidFill>
                  <a:schemeClr val="tx1"/>
                </a:solidFill>
                <a:effectLst/>
                <a:latin typeface="+mn-lt"/>
                <a:ea typeface="+mn-ea"/>
                <a:cs typeface="+mn-cs"/>
              </a:rPr>
              <a:t>(3) "Lease" means any written or oral agreement between a landlord and tenant that establishes or modifies the terms, conditions, rules, or other provisions regarding the use and occupancy of a dwelling.</a:t>
            </a:r>
          </a:p>
          <a:p>
            <a:r>
              <a:rPr lang="en-US" sz="1200" kern="1200" dirty="0">
                <a:solidFill>
                  <a:schemeClr val="tx1"/>
                </a:solidFill>
                <a:effectLst/>
                <a:latin typeface="+mn-lt"/>
                <a:ea typeface="+mn-ea"/>
                <a:cs typeface="+mn-cs"/>
              </a:rPr>
              <a:t>(4) "Normal wear and tear" means deterioration that results from the intended use of a dwelling, including, for the purposes of Subchapters B and D, breakage or malfunction due to age or deteriorated condition, but the term does not include deterioration that results from negligence, carelessness, accident, or abuse of the premises, equipment, or chattels by the tenant, by a member of the tenant's household, or by a guest or invitee of the tenant.</a:t>
            </a:r>
          </a:p>
          <a:p>
            <a:r>
              <a:rPr lang="en-US" sz="1200" kern="1200" dirty="0">
                <a:solidFill>
                  <a:schemeClr val="tx1"/>
                </a:solidFill>
                <a:effectLst/>
                <a:latin typeface="+mn-lt"/>
                <a:ea typeface="+mn-ea"/>
                <a:cs typeface="+mn-cs"/>
              </a:rPr>
              <a:t>(5) "Premises" means a tenant's rental unit, any area or facility the lease authorizes the tenant to use, and the appurtenances, grounds, and facilities held out for the use of tenants generally.</a:t>
            </a:r>
          </a:p>
          <a:p>
            <a:r>
              <a:rPr lang="en-US" sz="1200" kern="1200" dirty="0">
                <a:solidFill>
                  <a:schemeClr val="tx1"/>
                </a:solidFill>
                <a:effectLst/>
                <a:latin typeface="+mn-lt"/>
                <a:ea typeface="+mn-ea"/>
                <a:cs typeface="+mn-cs"/>
              </a:rPr>
              <a:t>(6) "Tenant" means a person who is authorized by a lease to occupy a dwelling to the exclusion of others and, for the purposes of Subchapters D, E, and F, who is obligated under the lease to pay rent.</a:t>
            </a:r>
          </a:p>
          <a:p>
            <a:endParaRPr lang="en-US" dirty="0"/>
          </a:p>
        </p:txBody>
      </p:sp>
      <p:sp>
        <p:nvSpPr>
          <p:cNvPr id="4" name="Slide Number Placeholder 3">
            <a:extLst>
              <a:ext uri="{FF2B5EF4-FFF2-40B4-BE49-F238E27FC236}">
                <a16:creationId xmlns:a16="http://schemas.microsoft.com/office/drawing/2014/main" id="{69680CEB-BFC5-4873-F630-F912C640A90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4511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27756-1533-45AC-7C00-4D865323DD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45AEE-FB52-779C-0878-EA095D0AB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D03EF8-D51B-A54E-C8A7-806F509BCB4D}"/>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Chapter 24B, Property Code</a:t>
            </a:r>
            <a:endParaRPr lang="en-US" dirty="0"/>
          </a:p>
        </p:txBody>
      </p:sp>
      <p:sp>
        <p:nvSpPr>
          <p:cNvPr id="4" name="Slide Number Placeholder 3">
            <a:extLst>
              <a:ext uri="{FF2B5EF4-FFF2-40B4-BE49-F238E27FC236}">
                <a16:creationId xmlns:a16="http://schemas.microsoft.com/office/drawing/2014/main" id="{086E8DA5-E57E-13F8-EA91-28110FC434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467757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12DDE4-28C0-98DF-DF9F-B96AD929FA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F48630-1647-B14D-A32C-03571A1CB8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E5A44-2C04-E973-E0AC-EAC79752A60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pop up in animation.)</a:t>
            </a:r>
          </a:p>
          <a:p>
            <a:endParaRPr lang="en-US" dirty="0"/>
          </a:p>
          <a:p>
            <a:r>
              <a:rPr lang="en-US" dirty="0"/>
              <a:t>Action for wrongful removal can be filed in JP court, but only if damages are $20k or under AND judgment can only award possession, not order defendant to do anything. (Can’t dismiss damages and hear possession, cause not severable like an eviction case would be).</a:t>
            </a:r>
          </a:p>
          <a:p>
            <a:endParaRPr lang="en-US" dirty="0"/>
          </a:p>
          <a:p>
            <a:r>
              <a:rPr lang="en-US" dirty="0"/>
              <a:t>Exemplary damages: We think the two most reasonable readings seem to be "one month amount" (standard time, easy to apply) or "amount for the period dispossessed" (relates directly to the injury, will need to do the math). Be consistent in whichever you ultimately apply. Can get an AG opinion if you want.</a:t>
            </a:r>
          </a:p>
          <a:p>
            <a:endParaRPr lang="en-US" dirty="0"/>
          </a:p>
          <a:p>
            <a:r>
              <a:rPr lang="en-US" dirty="0"/>
              <a:t>Enforcement: Nothing official for this, maybe made up “writ of restitution” like county courts sometimes do when reinstating a tenant after winning an appeal, but no procedures for this. Talk to your county attorney about how to execute/what </a:t>
            </a:r>
            <a:r>
              <a:rPr lang="en-US" dirty="0" err="1"/>
              <a:t>reas</a:t>
            </a:r>
            <a:r>
              <a:rPr lang="en-US" dirty="0"/>
              <a:t> force is allowed. Prob need an AG opinion</a:t>
            </a:r>
          </a:p>
        </p:txBody>
      </p:sp>
      <p:sp>
        <p:nvSpPr>
          <p:cNvPr id="4" name="Slide Number Placeholder 3">
            <a:extLst>
              <a:ext uri="{FF2B5EF4-FFF2-40B4-BE49-F238E27FC236}">
                <a16:creationId xmlns:a16="http://schemas.microsoft.com/office/drawing/2014/main" id="{41D8856D-BE43-588C-5B3E-EAFD26ACA5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62315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6DA59-94C8-5F2E-AFFB-497797FD83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79B88-6986-F5E4-DE6E-304C34F7D3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E49A7-AE0A-EBF0-096D-4831AC7C83D2}"/>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71674378-8310-DF15-99B4-ED22C573318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4380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D90B9-48F8-3ECF-7E03-3CCB0A83F1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F3864-A656-42C7-40A7-3D4FB1C4AF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76B1FE-1805-B2A2-9169-0CB89C733CC9}"/>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93A6FEE0-2AA7-0665-4DB8-01B40D7E945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05158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00294-7196-8B61-0DE6-C9FADAD28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3F191-07A5-3DA9-8A17-C4FAC7539D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5772C-80F9-7933-C9EA-20EBB73DC578}"/>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E2390848-963F-A3F6-9128-778BBBC4FA5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49951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E95C79-E8DF-C84D-9987-E2D1853563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AD6F7-32D2-0990-3741-546BF1A44B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167C5A-F21B-ED31-C72E-BBAF2146AF47}"/>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B9E1C6D6-78FB-32FE-BCDA-47A86BDAAF4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08067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FC90F-6EFC-8A59-7861-DFEA2D46C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AFFBD5-3D57-2BF6-45C9-3DDC10F82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6E9966-12CE-C792-5F65-9AC3905D6C2C}"/>
              </a:ext>
            </a:extLst>
          </p:cNvPr>
          <p:cNvSpPr>
            <a:spLocks noGrp="1"/>
          </p:cNvSpPr>
          <p:nvPr>
            <p:ph type="body" idx="1"/>
          </p:nvPr>
        </p:nvSpPr>
        <p:spPr/>
        <p:txBody>
          <a:bodyPr/>
          <a:lstStyle/>
          <a:p>
            <a:r>
              <a:rPr lang="en-US" dirty="0"/>
              <a:t>(Answer pops up in animation.)</a:t>
            </a:r>
          </a:p>
        </p:txBody>
      </p:sp>
      <p:sp>
        <p:nvSpPr>
          <p:cNvPr id="4" name="Slide Number Placeholder 3">
            <a:extLst>
              <a:ext uri="{FF2B5EF4-FFF2-40B4-BE49-F238E27FC236}">
                <a16:creationId xmlns:a16="http://schemas.microsoft.com/office/drawing/2014/main" id="{E7F6DB98-F20F-762B-93B0-AA2345C3BB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4F1797-BB10-4B9F-9C20-77BDE4CB2B1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483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F1B90-106F-F8ED-B5C0-E0F9DEEFF8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645F03-0910-A81A-FC52-A5C078540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9242D98-EC94-8FA2-CC35-BB23494FBC71}"/>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8765F5F3-F513-3FBC-06A0-063231F412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17A66F-3704-C172-A632-4015277440B6}"/>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3495944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1D013-5EFD-1F04-8E8F-5A92129779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8A33AE-00C4-F720-42BE-0A51855118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04D993-8A52-592E-F28A-900E4F61121B}"/>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D77382F4-E9CF-BB80-1C9A-7500F11BA0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471FD-A1D9-BFC5-9BBB-6B239A8A2D5A}"/>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2219856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6AD0C5-EF24-0870-3B2F-E291A38B41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363D9D-6CBF-80FA-3968-E5BA98DEBE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7DEAE8-BA65-3BCB-12B3-022A7014D62D}"/>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477797A9-BD4D-C961-2D55-D90C434A0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7B5CF0-C118-683A-D285-EE3DC2B89C24}"/>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3844662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23" indent="0" algn="ctr">
              <a:buNone/>
              <a:defRPr sz="2400"/>
            </a:lvl2pPr>
            <a:lvl3pPr marL="914446" indent="0" algn="ctr">
              <a:buNone/>
              <a:defRPr sz="2400"/>
            </a:lvl3pPr>
            <a:lvl4pPr marL="1371669" indent="0" algn="ctr">
              <a:buNone/>
              <a:defRPr sz="2000"/>
            </a:lvl4pPr>
            <a:lvl5pPr marL="1828891" indent="0" algn="ctr">
              <a:buNone/>
              <a:defRPr sz="2000"/>
            </a:lvl5pPr>
            <a:lvl6pPr marL="2286114" indent="0" algn="ctr">
              <a:buNone/>
              <a:defRPr sz="2000"/>
            </a:lvl6pPr>
            <a:lvl7pPr marL="2743337" indent="0" algn="ctr">
              <a:buNone/>
              <a:defRPr sz="2000"/>
            </a:lvl7pPr>
            <a:lvl8pPr marL="3200560" indent="0" algn="ctr">
              <a:buNone/>
              <a:defRPr sz="2000"/>
            </a:lvl8pPr>
            <a:lvl9pPr marL="3657783"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8E1826-5E61-49D3-9DA6-FECA78A5D6B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047D-12EB-46C1-A4BC-7088E440AA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760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marL="0">
              <a:defRPr sz="4400" b="1"/>
            </a:lvl1pPr>
          </a:lstStyle>
          <a:p>
            <a:r>
              <a:rPr lang="en-US" dirty="0"/>
              <a:t>Click to edit Master title style</a:t>
            </a:r>
          </a:p>
        </p:txBody>
      </p:sp>
      <p:sp>
        <p:nvSpPr>
          <p:cNvPr id="3" name="Content Placeholder 2"/>
          <p:cNvSpPr>
            <a:spLocks noGrp="1"/>
          </p:cNvSpPr>
          <p:nvPr>
            <p:ph idx="1"/>
          </p:nvPr>
        </p:nvSpPr>
        <p:spPr/>
        <p:txBody>
          <a:bodyPr/>
          <a:lstStyle>
            <a:lvl1pPr marL="274334" indent="-274334">
              <a:buFont typeface="Arial" panose="020B0604020202020204" pitchFamily="34" charset="0"/>
              <a:buChar char="•"/>
              <a:defRPr sz="2400"/>
            </a:lvl1pPr>
            <a:lvl2pPr marL="914446" indent="-274334">
              <a:buFont typeface="Arial" panose="020B0604020202020204" pitchFamily="34" charset="0"/>
              <a:buChar char="•"/>
              <a:defRPr sz="2133"/>
            </a:lvl2pPr>
            <a:lvl3pPr marL="384067" indent="0">
              <a:buFont typeface="Arial" panose="020B0604020202020204" pitchFamily="34" charset="0"/>
              <a:buNone/>
              <a:defRPr/>
            </a:lvl3pPr>
            <a:lvl4pPr marL="852721" indent="-285764">
              <a:buFont typeface="Arial" panose="020B0604020202020204" pitchFamily="34" charset="0"/>
              <a:buChar char="•"/>
              <a:defRPr/>
            </a:lvl4pPr>
            <a:lvl5pPr marL="1035610" indent="-285764">
              <a:buFont typeface="Arial" panose="020B0604020202020204" pitchFamily="34" charset="0"/>
              <a:buChar char="•"/>
              <a:defRPr/>
            </a:lvl5pPr>
            <a:lvl7pPr>
              <a:defRPr sz="1867"/>
            </a:lvl7pPr>
          </a:lstStyle>
          <a:p>
            <a:pPr lvl="0"/>
            <a:r>
              <a:rPr lang="en-US" dirty="0"/>
              <a:t>Click to edit Master text styles</a:t>
            </a:r>
          </a:p>
          <a:p>
            <a:pPr lvl="1"/>
            <a:r>
              <a:rPr lang="en-US" dirty="0"/>
              <a:t>Second level</a:t>
            </a:r>
          </a:p>
          <a:p>
            <a:pPr lvl="6"/>
            <a:r>
              <a:rPr lang="en-US" dirty="0"/>
              <a:t>Third level</a:t>
            </a:r>
          </a:p>
        </p:txBody>
      </p:sp>
    </p:spTree>
    <p:custDataLst>
      <p:tags r:id="rId1"/>
    </p:custDataLst>
    <p:extLst>
      <p:ext uri="{BB962C8B-B14F-4D97-AF65-F5344CB8AC3E}">
        <p14:creationId xmlns:p14="http://schemas.microsoft.com/office/powerpoint/2010/main" val="1737223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23" indent="0">
              <a:buNone/>
              <a:defRPr sz="1800">
                <a:solidFill>
                  <a:schemeClr val="tx1">
                    <a:tint val="75000"/>
                  </a:schemeClr>
                </a:solidFill>
              </a:defRPr>
            </a:lvl2pPr>
            <a:lvl3pPr marL="914446" indent="0">
              <a:buNone/>
              <a:defRPr sz="1600">
                <a:solidFill>
                  <a:schemeClr val="tx1">
                    <a:tint val="75000"/>
                  </a:schemeClr>
                </a:solidFill>
              </a:defRPr>
            </a:lvl3pPr>
            <a:lvl4pPr marL="1371669" indent="0">
              <a:buNone/>
              <a:defRPr sz="1400">
                <a:solidFill>
                  <a:schemeClr val="tx1">
                    <a:tint val="75000"/>
                  </a:schemeClr>
                </a:solidFill>
              </a:defRPr>
            </a:lvl4pPr>
            <a:lvl5pPr marL="1828891" indent="0">
              <a:buNone/>
              <a:defRPr sz="1400">
                <a:solidFill>
                  <a:schemeClr val="tx1">
                    <a:tint val="75000"/>
                  </a:schemeClr>
                </a:solidFill>
              </a:defRPr>
            </a:lvl5pPr>
            <a:lvl6pPr marL="2286114" indent="0">
              <a:buNone/>
              <a:defRPr sz="1400">
                <a:solidFill>
                  <a:schemeClr val="tx1">
                    <a:tint val="75000"/>
                  </a:schemeClr>
                </a:solidFill>
              </a:defRPr>
            </a:lvl6pPr>
            <a:lvl7pPr marL="2743337" indent="0">
              <a:buNone/>
              <a:defRPr sz="1400">
                <a:solidFill>
                  <a:schemeClr val="tx1">
                    <a:tint val="75000"/>
                  </a:schemeClr>
                </a:solidFill>
              </a:defRPr>
            </a:lvl7pPr>
            <a:lvl8pPr marL="3200560" indent="0">
              <a:buNone/>
              <a:defRPr sz="1400">
                <a:solidFill>
                  <a:schemeClr val="tx1">
                    <a:tint val="75000"/>
                  </a:schemeClr>
                </a:solidFill>
              </a:defRPr>
            </a:lvl8pPr>
            <a:lvl9pPr marL="365778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E1826-5E61-49D3-9DA6-FECA78A5D6B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047D-12EB-46C1-A4BC-7088E440AA4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863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8E1826-5E61-49D3-9DA6-FECA78A5D6B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2641609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8E1826-5E61-49D3-9DA6-FECA78A5D6B2}" type="datetimeFigureOut">
              <a:rPr lang="en-US" smtClean="0"/>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3449483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8E1826-5E61-49D3-9DA6-FECA78A5D6B2}" type="datetimeFigureOut">
              <a:rPr lang="en-US" smtClean="0"/>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2045582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98E1826-5E61-49D3-9DA6-FECA78A5D6B2}" type="datetimeFigureOut">
              <a:rPr lang="en-US" smtClean="0"/>
              <a:t>11/5/2025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32409407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7"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6"/>
            <a:ext cx="2618510" cy="365125"/>
          </a:xfrm>
        </p:spPr>
        <p:txBody>
          <a:bodyPr/>
          <a:lstStyle>
            <a:lvl1pPr algn="l">
              <a:defRPr/>
            </a:lvl1pPr>
          </a:lstStyle>
          <a:p>
            <a:fld id="{698E1826-5E61-49D3-9DA6-FECA78A5D6B2}" type="datetimeFigureOut">
              <a:rPr lang="en-US" smtClean="0"/>
              <a:t>11/5/2025</a:t>
            </a:fld>
            <a:endParaRPr lang="en-US"/>
          </a:p>
        </p:txBody>
      </p:sp>
      <p:sp>
        <p:nvSpPr>
          <p:cNvPr id="6" name="Footer Placeholder 5"/>
          <p:cNvSpPr>
            <a:spLocks noGrp="1"/>
          </p:cNvSpPr>
          <p:nvPr>
            <p:ph type="ftr" sz="quarter" idx="11"/>
          </p:nvPr>
        </p:nvSpPr>
        <p:spPr>
          <a:xfrm>
            <a:off x="4800600" y="6459786"/>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D3047D-12EB-46C1-A4BC-7088E440AA4E}" type="slidenum">
              <a:rPr lang="en-US" smtClean="0"/>
              <a:t>‹#›</a:t>
            </a:fld>
            <a:endParaRPr lang="en-US"/>
          </a:p>
        </p:txBody>
      </p:sp>
    </p:spTree>
    <p:extLst>
      <p:ext uri="{BB962C8B-B14F-4D97-AF65-F5344CB8AC3E}">
        <p14:creationId xmlns:p14="http://schemas.microsoft.com/office/powerpoint/2010/main" val="1869154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D16F-5576-1DD4-5511-B0CF2AC1F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49EE12-ADCE-5D68-B047-42F6B5588E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E841D-3CA3-42B1-C7D3-3AA43B6C9938}"/>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63ABFCCB-49DF-D46D-DB39-0D2745D744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7857B6-DF0E-CDCF-833C-9FC6429DEB58}"/>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3443967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6"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23" indent="0">
              <a:buNone/>
              <a:defRPr sz="1200"/>
            </a:lvl2pPr>
            <a:lvl3pPr marL="914446" indent="0">
              <a:buNone/>
              <a:defRPr sz="1000"/>
            </a:lvl3pPr>
            <a:lvl4pPr marL="1371669" indent="0">
              <a:buNone/>
              <a:defRPr sz="900"/>
            </a:lvl4pPr>
            <a:lvl5pPr marL="1828891" indent="0">
              <a:buNone/>
              <a:defRPr sz="900"/>
            </a:lvl5pPr>
            <a:lvl6pPr marL="2286114" indent="0">
              <a:buNone/>
              <a:defRPr sz="900"/>
            </a:lvl6pPr>
            <a:lvl7pPr marL="2743337" indent="0">
              <a:buNone/>
              <a:defRPr sz="900"/>
            </a:lvl7pPr>
            <a:lvl8pPr marL="3200560" indent="0">
              <a:buNone/>
              <a:defRPr sz="900"/>
            </a:lvl8pPr>
            <a:lvl9pPr marL="365778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8E1826-5E61-49D3-9DA6-FECA78A5D6B2}" type="datetimeFigureOut">
              <a:rPr lang="en-US" smtClean="0"/>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1995255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E1826-5E61-49D3-9DA6-FECA78A5D6B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1465890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6"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6"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9"/>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E1826-5E61-49D3-9DA6-FECA78A5D6B2}" type="datetimeFigureOut">
              <a:rPr lang="en-US" smtClean="0"/>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D3047D-12EB-46C1-A4BC-7088E440AA4E}" type="slidenum">
              <a:rPr lang="en-US" smtClean="0"/>
              <a:t>‹#›</a:t>
            </a:fld>
            <a:endParaRPr lang="en-US"/>
          </a:p>
        </p:txBody>
      </p:sp>
    </p:spTree>
    <p:extLst>
      <p:ext uri="{BB962C8B-B14F-4D97-AF65-F5344CB8AC3E}">
        <p14:creationId xmlns:p14="http://schemas.microsoft.com/office/powerpoint/2010/main" val="37186227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87021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730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226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24214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2247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184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4613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D0EA0-B501-1796-D336-4671AECB65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7F7703-A199-6DC4-F6DA-D84B1A23DE7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AE456C-A2F3-0400-D61A-4AF507C04322}"/>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08428FF0-D51F-9C5C-24C2-49317EE06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5E54-CA46-8A26-8BB5-EA82ACF6645E}"/>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1690767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07923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23667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64571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433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28920-AC0E-8D07-C4B8-0C60BE2BD0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1230B7-162E-68EC-ACA0-817578211E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D915B-C1ED-A374-FD8C-4CD3D83AA5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4B0214-2318-1512-390E-A91A831C8C63}"/>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6" name="Footer Placeholder 5">
            <a:extLst>
              <a:ext uri="{FF2B5EF4-FFF2-40B4-BE49-F238E27FC236}">
                <a16:creationId xmlns:a16="http://schemas.microsoft.com/office/drawing/2014/main" id="{AB14BD29-12D8-7536-D139-EFE877157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05E140-2242-0E29-F74C-1F0ADEF0823F}"/>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3414210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AB0BB-113B-9DDF-E19D-2D7B4F5623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FDC2B95-71E1-A431-2AED-41C3BAABEA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85F89F-190D-654F-5747-56E00480F2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5BDA5-B663-3821-7C21-5354EF8D10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6EA2F2-C9C6-7709-D2C6-566FC3C9C0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E0C4FA-F538-565F-A3DC-41CF36B57202}"/>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8" name="Footer Placeholder 7">
            <a:extLst>
              <a:ext uri="{FF2B5EF4-FFF2-40B4-BE49-F238E27FC236}">
                <a16:creationId xmlns:a16="http://schemas.microsoft.com/office/drawing/2014/main" id="{80CA3824-BD86-48FA-2854-BF029D8EDB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1888ED-63F8-0376-8A9D-0078B267F34A}"/>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2372494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4B04D-D33B-313E-C06E-90392CD8D4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DBA2F4-5071-D781-F39C-8A85AABDB373}"/>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4" name="Footer Placeholder 3">
            <a:extLst>
              <a:ext uri="{FF2B5EF4-FFF2-40B4-BE49-F238E27FC236}">
                <a16:creationId xmlns:a16="http://schemas.microsoft.com/office/drawing/2014/main" id="{66EFBBA8-95B3-17CF-E926-FBE9E836E7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268439-7ABB-112F-246B-90CCA4613913}"/>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2479151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BCED3E-3698-80AC-0FB6-AA4522FBC25F}"/>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3" name="Footer Placeholder 2">
            <a:extLst>
              <a:ext uri="{FF2B5EF4-FFF2-40B4-BE49-F238E27FC236}">
                <a16:creationId xmlns:a16="http://schemas.microsoft.com/office/drawing/2014/main" id="{F5EE33D3-7199-0E3B-E4F8-87E0B7A8C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9D0FCB-5AD1-8E36-8886-7B15969ABE23}"/>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333737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D19F1-D340-000C-F28B-99E5907A74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A1ABCD-0EBA-77D4-579F-50FDC0218E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8CE8E3-BF0C-CCC7-4A9B-46A4725D73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56E85F-3244-9480-6595-4028BBEB7671}"/>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6" name="Footer Placeholder 5">
            <a:extLst>
              <a:ext uri="{FF2B5EF4-FFF2-40B4-BE49-F238E27FC236}">
                <a16:creationId xmlns:a16="http://schemas.microsoft.com/office/drawing/2014/main" id="{C11F108D-0EBF-A844-F29B-996B4B0C7E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ADB83D-DBD1-D99B-9795-3949F21551AF}"/>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1214726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B3090-BF30-AC66-3D59-4954BDB799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80551F-9938-925E-BAEF-9BED365E7F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87A1A7-0AD4-EC9F-4DF1-3C8EDB9BDF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1C96BE-94DF-AC08-F59F-7C3D2898EE22}"/>
              </a:ext>
            </a:extLst>
          </p:cNvPr>
          <p:cNvSpPr>
            <a:spLocks noGrp="1"/>
          </p:cNvSpPr>
          <p:nvPr>
            <p:ph type="dt" sz="half" idx="10"/>
          </p:nvPr>
        </p:nvSpPr>
        <p:spPr/>
        <p:txBody>
          <a:bodyPr/>
          <a:lstStyle/>
          <a:p>
            <a:fld id="{71EB654E-7DA3-4B17-8EA2-8C4857807CBA}" type="datetimeFigureOut">
              <a:rPr lang="en-US" smtClean="0"/>
              <a:t>11/5/2025</a:t>
            </a:fld>
            <a:endParaRPr lang="en-US"/>
          </a:p>
        </p:txBody>
      </p:sp>
      <p:sp>
        <p:nvSpPr>
          <p:cNvPr id="6" name="Footer Placeholder 5">
            <a:extLst>
              <a:ext uri="{FF2B5EF4-FFF2-40B4-BE49-F238E27FC236}">
                <a16:creationId xmlns:a16="http://schemas.microsoft.com/office/drawing/2014/main" id="{E8B6408F-9F3E-C5CB-A1C4-F2BA6A6F98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93CB8-B966-AC82-8D8B-B2A00381FE1F}"/>
              </a:ext>
            </a:extLst>
          </p:cNvPr>
          <p:cNvSpPr>
            <a:spLocks noGrp="1"/>
          </p:cNvSpPr>
          <p:nvPr>
            <p:ph type="sldNum" sz="quarter" idx="12"/>
          </p:nvPr>
        </p:nvSpPr>
        <p:spPr/>
        <p:txBody>
          <a:bodyPr/>
          <a:lstStyle/>
          <a:p>
            <a:fld id="{197D84BE-D29E-4934-8088-19BE6D748FCF}" type="slidenum">
              <a:rPr lang="en-US" smtClean="0"/>
              <a:t>‹#›</a:t>
            </a:fld>
            <a:endParaRPr lang="en-US"/>
          </a:p>
        </p:txBody>
      </p:sp>
    </p:spTree>
    <p:extLst>
      <p:ext uri="{BB962C8B-B14F-4D97-AF65-F5344CB8AC3E}">
        <p14:creationId xmlns:p14="http://schemas.microsoft.com/office/powerpoint/2010/main" val="15237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D1B6A1-1CDE-ABBF-EBEC-119B3149A9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A4A34-1BCB-AC72-A875-B41F8BECA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561CD2-E38C-FEE2-7D1F-C795F661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EB654E-7DA3-4B17-8EA2-8C4857807CBA}" type="datetimeFigureOut">
              <a:rPr lang="en-US" smtClean="0"/>
              <a:t>11/5/2025</a:t>
            </a:fld>
            <a:endParaRPr lang="en-US"/>
          </a:p>
        </p:txBody>
      </p:sp>
      <p:sp>
        <p:nvSpPr>
          <p:cNvPr id="5" name="Footer Placeholder 4">
            <a:extLst>
              <a:ext uri="{FF2B5EF4-FFF2-40B4-BE49-F238E27FC236}">
                <a16:creationId xmlns:a16="http://schemas.microsoft.com/office/drawing/2014/main" id="{97283060-1EA9-EF48-1CD0-E93967D0D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43A4D34-F54B-A8F4-6ACE-678FE1522E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7D84BE-D29E-4934-8088-19BE6D748FCF}" type="slidenum">
              <a:rPr lang="en-US" smtClean="0"/>
              <a:t>‹#›</a:t>
            </a:fld>
            <a:endParaRPr lang="en-US"/>
          </a:p>
        </p:txBody>
      </p:sp>
    </p:spTree>
    <p:extLst>
      <p:ext uri="{BB962C8B-B14F-4D97-AF65-F5344CB8AC3E}">
        <p14:creationId xmlns:p14="http://schemas.microsoft.com/office/powerpoint/2010/main" val="164428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4"/>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1" y="6459786"/>
            <a:ext cx="2472271" cy="365125"/>
          </a:xfrm>
          <a:prstGeom prst="rect">
            <a:avLst/>
          </a:prstGeom>
        </p:spPr>
        <p:txBody>
          <a:bodyPr vert="horz" lIns="91440" tIns="45720" rIns="91440" bIns="45720" rtlCol="0" anchor="ctr"/>
          <a:lstStyle>
            <a:lvl1pPr algn="l">
              <a:defRPr sz="900">
                <a:solidFill>
                  <a:srgbClr val="FFFFFF"/>
                </a:solidFill>
              </a:defRPr>
            </a:lvl1pPr>
          </a:lstStyle>
          <a:p>
            <a:fld id="{698E1826-5E61-49D3-9DA6-FECA78A5D6B2}" type="datetimeFigureOut">
              <a:rPr lang="en-US" smtClean="0"/>
              <a:t>11/5/2025</a:t>
            </a:fld>
            <a:endParaRPr lang="en-US"/>
          </a:p>
        </p:txBody>
      </p:sp>
      <p:sp>
        <p:nvSpPr>
          <p:cNvPr id="5" name="Footer Placeholder 4"/>
          <p:cNvSpPr>
            <a:spLocks noGrp="1"/>
          </p:cNvSpPr>
          <p:nvPr>
            <p:ph type="ftr" sz="quarter" idx="3"/>
          </p:nvPr>
        </p:nvSpPr>
        <p:spPr>
          <a:xfrm>
            <a:off x="3686185" y="6459786"/>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9" y="6459786"/>
            <a:ext cx="1312025" cy="365125"/>
          </a:xfrm>
          <a:prstGeom prst="rect">
            <a:avLst/>
          </a:prstGeom>
        </p:spPr>
        <p:txBody>
          <a:bodyPr vert="horz" lIns="91440" tIns="45720" rIns="91440" bIns="45720" rtlCol="0" anchor="ctr"/>
          <a:lstStyle>
            <a:lvl1pPr algn="r">
              <a:defRPr sz="1050">
                <a:solidFill>
                  <a:srgbClr val="FFFFFF"/>
                </a:solidFill>
              </a:defRPr>
            </a:lvl1pPr>
          </a:lstStyle>
          <a:p>
            <a:fld id="{A3D3047D-12EB-46C1-A4BC-7088E440AA4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0836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46"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5" indent="-91445" algn="l" defTabSz="914446"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67" indent="-182889" algn="l" defTabSz="914446"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56"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45"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735" indent="-182889"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5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6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7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85" indent="-228611" algn="l" defTabSz="914446"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0801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hyperlink" Target="http://www.capitol.texas.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microsoft.com/office/2018/10/relationships/comments" Target="../comments/modernComment_12D_1578B5D5.xml"/><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hyperlink" Target="https://pixabay.com/en/question-question-mark-response-1015308/"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hyperlink" Target="https://pixabay.com/en/question-question-mark-response-101530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hyperlink" Target="https://pixabay.com/en/question-question-mark-response-101530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E2BDF52-A12C-1EA2-9ABB-C5C0578A7B36}"/>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Evictions – Legislative Update</a:t>
            </a:r>
            <a:br>
              <a:rPr lang="en-US" sz="4800" dirty="0">
                <a:solidFill>
                  <a:srgbClr val="FFFFFF"/>
                </a:solidFill>
              </a:rPr>
            </a:br>
            <a:r>
              <a:rPr lang="en-US" sz="4800" dirty="0">
                <a:solidFill>
                  <a:srgbClr val="FFFFFF"/>
                </a:solidFill>
              </a:rPr>
              <a:t>STJPCA Fall 2025</a:t>
            </a:r>
          </a:p>
        </p:txBody>
      </p:sp>
      <p:sp>
        <p:nvSpPr>
          <p:cNvPr id="3" name="Subtitle 2">
            <a:extLst>
              <a:ext uri="{FF2B5EF4-FFF2-40B4-BE49-F238E27FC236}">
                <a16:creationId xmlns:a16="http://schemas.microsoft.com/office/drawing/2014/main" id="{667A1308-80E6-A388-8BDC-E7F2BD022CE8}"/>
              </a:ext>
            </a:extLst>
          </p:cNvPr>
          <p:cNvSpPr>
            <a:spLocks noGrp="1"/>
          </p:cNvSpPr>
          <p:nvPr>
            <p:ph type="subTitle" idx="1"/>
          </p:nvPr>
        </p:nvSpPr>
        <p:spPr>
          <a:xfrm>
            <a:off x="1350682" y="4870824"/>
            <a:ext cx="10005951" cy="1458258"/>
          </a:xfrm>
        </p:spPr>
        <p:txBody>
          <a:bodyPr anchor="ctr">
            <a:normAutofit/>
          </a:bodyPr>
          <a:lstStyle/>
          <a:p>
            <a:pPr algn="l"/>
            <a:r>
              <a:rPr lang="en-US" dirty="0"/>
              <a:t>Bronson Tucker, General Counsel, TJCTC</a:t>
            </a:r>
          </a:p>
        </p:txBody>
      </p:sp>
    </p:spTree>
    <p:extLst>
      <p:ext uri="{BB962C8B-B14F-4D97-AF65-F5344CB8AC3E}">
        <p14:creationId xmlns:p14="http://schemas.microsoft.com/office/powerpoint/2010/main" val="3138693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984E38-F038-A297-0428-C7A08CC2178C}"/>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11560A27-093D-045A-D843-AD3991DD8A8C}"/>
              </a:ext>
            </a:extLst>
          </p:cNvPr>
          <p:cNvSpPr txBox="1"/>
          <p:nvPr/>
        </p:nvSpPr>
        <p:spPr>
          <a:xfrm>
            <a:off x="3149600" y="431800"/>
            <a:ext cx="8498624" cy="3388620"/>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The tenant has never been late before but doesn’t pay the rent that is due December 1</a:t>
            </a:r>
            <a:r>
              <a:rPr lang="en-US" sz="2933" b="1" baseline="30000" dirty="0">
                <a:solidFill>
                  <a:srgbClr val="040B1E"/>
                </a:solidFill>
                <a:latin typeface="Telegraf Bold"/>
                <a:ea typeface="Telegraf Bold"/>
                <a:cs typeface="Telegraf Bold"/>
                <a:sym typeface="Telegraf Bold"/>
              </a:rPr>
              <a:t>st</a:t>
            </a:r>
            <a:r>
              <a:rPr lang="en-US" sz="2933" b="1" dirty="0">
                <a:solidFill>
                  <a:srgbClr val="040B1E"/>
                </a:solidFill>
                <a:latin typeface="Telegraf Bold"/>
                <a:ea typeface="Telegraf Bold"/>
                <a:cs typeface="Telegraf Bold"/>
                <a:sym typeface="Telegraf Bold"/>
              </a:rPr>
              <a:t>. The landlord gives a notice to vacate on December 11</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and files the eviction case on December 15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It comes to trial on January 6</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Is this proper notice to vacate?</a:t>
            </a:r>
          </a:p>
        </p:txBody>
      </p:sp>
      <p:pic>
        <p:nvPicPr>
          <p:cNvPr id="6" name="Picture 5" descr="A cartoon character leaning on a question mark&#10;&#10;AI-generated content may be incorrect.">
            <a:extLst>
              <a:ext uri="{FF2B5EF4-FFF2-40B4-BE49-F238E27FC236}">
                <a16:creationId xmlns:a16="http://schemas.microsoft.com/office/drawing/2014/main" id="{E6AC6E46-712B-EF96-315C-A512120B51D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414431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FF1F4-844E-F150-17C2-FE04E28654CE}"/>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807BFF66-5DCA-FB06-B672-2F31EC593836}"/>
              </a:ext>
            </a:extLst>
          </p:cNvPr>
          <p:cNvSpPr txBox="1"/>
          <p:nvPr/>
        </p:nvSpPr>
        <p:spPr>
          <a:xfrm>
            <a:off x="3149600" y="431800"/>
            <a:ext cx="8498624" cy="3388620"/>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The tenant has never been late before but doesn’t pay the rent that is due December 1</a:t>
            </a:r>
            <a:r>
              <a:rPr lang="en-US" sz="2933" b="1" baseline="30000" dirty="0">
                <a:solidFill>
                  <a:srgbClr val="040B1E"/>
                </a:solidFill>
                <a:latin typeface="Telegraf Bold"/>
                <a:ea typeface="Telegraf Bold"/>
                <a:cs typeface="Telegraf Bold"/>
                <a:sym typeface="Telegraf Bold"/>
              </a:rPr>
              <a:t>st</a:t>
            </a:r>
            <a:r>
              <a:rPr lang="en-US" sz="2933" b="1" dirty="0">
                <a:solidFill>
                  <a:srgbClr val="040B1E"/>
                </a:solidFill>
                <a:latin typeface="Telegraf Bold"/>
                <a:ea typeface="Telegraf Bold"/>
                <a:cs typeface="Telegraf Bold"/>
                <a:sym typeface="Telegraf Bold"/>
              </a:rPr>
              <a:t>. The landlord gives a notice to vacate on December 11</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and files the eviction case on January 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It comes to trial on January 16</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Is this proper notice to vacate?</a:t>
            </a:r>
          </a:p>
        </p:txBody>
      </p:sp>
      <p:pic>
        <p:nvPicPr>
          <p:cNvPr id="6" name="Picture 5" descr="A cartoon character leaning on a question mark&#10;&#10;AI-generated content may be incorrect.">
            <a:extLst>
              <a:ext uri="{FF2B5EF4-FFF2-40B4-BE49-F238E27FC236}">
                <a16:creationId xmlns:a16="http://schemas.microsoft.com/office/drawing/2014/main" id="{97CC82E6-177F-9B71-A522-AD1CB37DB63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615050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7CC015-9317-C84D-4DC9-E3D78B5E2C9E}"/>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06C97D0C-FDB6-2F0E-EFAD-3F23C28CC263}"/>
              </a:ext>
            </a:extLst>
          </p:cNvPr>
          <p:cNvSpPr txBox="1"/>
          <p:nvPr/>
        </p:nvSpPr>
        <p:spPr>
          <a:xfrm>
            <a:off x="3149600" y="431800"/>
            <a:ext cx="8498624" cy="4081117"/>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Mark gives his tenant John an electronic notice to vacate, which the lease allows, on December 15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and files suit on December 20</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t>
            </a:r>
          </a:p>
          <a:p>
            <a:pPr defTabSz="609630">
              <a:lnSpc>
                <a:spcPts val="5390"/>
              </a:lnSpc>
              <a:spcBef>
                <a:spcPct val="0"/>
              </a:spcBef>
              <a:defRPr/>
            </a:pPr>
            <a:endParaRPr lang="en-US" sz="2933" b="1" dirty="0">
              <a:solidFill>
                <a:srgbClr val="040B1E"/>
              </a:solidFill>
              <a:latin typeface="Telegraf Bold"/>
              <a:ea typeface="Telegraf Bold"/>
              <a:cs typeface="Telegraf Bold"/>
              <a:sym typeface="Telegraf Bold"/>
            </a:endParaRPr>
          </a:p>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Is this proper notice? Does it matter if John agrees he received it?</a:t>
            </a:r>
          </a:p>
        </p:txBody>
      </p:sp>
      <p:pic>
        <p:nvPicPr>
          <p:cNvPr id="6" name="Picture 5" descr="A cartoon character leaning on a question mark&#10;&#10;AI-generated content may be incorrect.">
            <a:extLst>
              <a:ext uri="{FF2B5EF4-FFF2-40B4-BE49-F238E27FC236}">
                <a16:creationId xmlns:a16="http://schemas.microsoft.com/office/drawing/2014/main" id="{02AD116B-9F46-353A-AF73-C5152282E22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207980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313D2-66AF-E2CF-43BC-B3C7B64BD28B}"/>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3FBA5832-73AB-D46A-3D00-3CCEDA6D912C}"/>
              </a:ext>
            </a:extLst>
          </p:cNvPr>
          <p:cNvSpPr txBox="1"/>
          <p:nvPr/>
        </p:nvSpPr>
        <p:spPr>
          <a:xfrm>
            <a:off x="3149600" y="431800"/>
            <a:ext cx="8498624" cy="4081117"/>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Mark gives his tenant John an electronic notice to vacate, which the lease allows, on December 15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and files suit on January 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t>
            </a:r>
          </a:p>
          <a:p>
            <a:pPr defTabSz="609630">
              <a:lnSpc>
                <a:spcPts val="5390"/>
              </a:lnSpc>
              <a:spcBef>
                <a:spcPct val="0"/>
              </a:spcBef>
              <a:defRPr/>
            </a:pPr>
            <a:endParaRPr lang="en-US" sz="2933" b="1" dirty="0">
              <a:solidFill>
                <a:srgbClr val="040B1E"/>
              </a:solidFill>
              <a:latin typeface="Telegraf Bold"/>
              <a:ea typeface="Telegraf Bold"/>
              <a:cs typeface="Telegraf Bold"/>
              <a:sym typeface="Telegraf Bold"/>
            </a:endParaRPr>
          </a:p>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Is this proper notice? Does it matter if John agrees he received it?</a:t>
            </a:r>
          </a:p>
        </p:txBody>
      </p:sp>
      <p:pic>
        <p:nvPicPr>
          <p:cNvPr id="6" name="Picture 5" descr="A cartoon character leaning on a question mark&#10;&#10;AI-generated content may be incorrect.">
            <a:extLst>
              <a:ext uri="{FF2B5EF4-FFF2-40B4-BE49-F238E27FC236}">
                <a16:creationId xmlns:a16="http://schemas.microsoft.com/office/drawing/2014/main" id="{2D4B46C9-0477-82A8-C536-8ECFA8973B9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3691336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C4583-7500-DDEE-930C-F581E9DB3350}"/>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C96D5D59-EDC4-196D-4DA3-FA7CB2F9DB20}"/>
              </a:ext>
            </a:extLst>
          </p:cNvPr>
          <p:cNvSpPr txBox="1"/>
          <p:nvPr/>
        </p:nvSpPr>
        <p:spPr>
          <a:xfrm>
            <a:off x="3149600" y="431800"/>
            <a:ext cx="8498624" cy="6158609"/>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Thea places a notice to vacate under Jessica’s windshield wiper on December 15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She files suit on December 22</a:t>
            </a:r>
            <a:r>
              <a:rPr lang="en-US" sz="2933" b="1" baseline="30000" dirty="0">
                <a:solidFill>
                  <a:srgbClr val="040B1E"/>
                </a:solidFill>
                <a:latin typeface="Telegraf Bold"/>
                <a:ea typeface="Telegraf Bold"/>
                <a:cs typeface="Telegraf Bold"/>
                <a:sym typeface="Telegraf Bold"/>
              </a:rPr>
              <a:t>nd</a:t>
            </a:r>
            <a:r>
              <a:rPr lang="en-US" sz="2933" b="1" dirty="0">
                <a:solidFill>
                  <a:srgbClr val="040B1E"/>
                </a:solidFill>
                <a:latin typeface="Telegraf Bold"/>
                <a:ea typeface="Telegraf Bold"/>
                <a:cs typeface="Telegraf Bold"/>
                <a:sym typeface="Telegraf Bold"/>
              </a:rPr>
              <a:t> and it comes to trial on January 7</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Jessica appears and testifies she received the NTV. Thea proves her case otherwise?</a:t>
            </a:r>
          </a:p>
          <a:p>
            <a:pPr defTabSz="609630">
              <a:lnSpc>
                <a:spcPts val="5390"/>
              </a:lnSpc>
              <a:spcBef>
                <a:spcPct val="0"/>
              </a:spcBef>
              <a:defRPr/>
            </a:pPr>
            <a:endParaRPr lang="en-US" sz="2933" b="1" dirty="0">
              <a:solidFill>
                <a:srgbClr val="040B1E"/>
              </a:solidFill>
              <a:latin typeface="Telegraf Bold"/>
              <a:ea typeface="Telegraf Bold"/>
              <a:cs typeface="Telegraf Bold"/>
              <a:sym typeface="Telegraf Bold"/>
            </a:endParaRPr>
          </a:p>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Who wins?</a:t>
            </a:r>
            <a:br>
              <a:rPr lang="en-US" sz="2933" b="1" dirty="0">
                <a:solidFill>
                  <a:srgbClr val="040B1E"/>
                </a:solidFill>
                <a:latin typeface="Telegraf Bold"/>
                <a:ea typeface="Telegraf Bold"/>
                <a:cs typeface="Telegraf Bold"/>
                <a:sym typeface="Telegraf Bold"/>
              </a:rPr>
            </a:br>
            <a:r>
              <a:rPr lang="en-US" sz="2933" b="1" dirty="0">
                <a:solidFill>
                  <a:srgbClr val="040B1E"/>
                </a:solidFill>
                <a:latin typeface="Telegraf Bold"/>
                <a:ea typeface="Telegraf Bold"/>
                <a:cs typeface="Telegraf Bold"/>
                <a:sym typeface="Telegraf Bold"/>
              </a:rPr>
              <a:t>Same answer if case is filed on January 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and heard January 22</a:t>
            </a:r>
            <a:r>
              <a:rPr lang="en-US" sz="2933" b="1" baseline="30000" dirty="0">
                <a:solidFill>
                  <a:srgbClr val="040B1E"/>
                </a:solidFill>
                <a:latin typeface="Telegraf Bold"/>
                <a:ea typeface="Telegraf Bold"/>
                <a:cs typeface="Telegraf Bold"/>
                <a:sym typeface="Telegraf Bold"/>
              </a:rPr>
              <a:t>nd</a:t>
            </a:r>
            <a:r>
              <a:rPr lang="en-US" sz="2933" b="1" dirty="0">
                <a:solidFill>
                  <a:srgbClr val="040B1E"/>
                </a:solidFill>
                <a:latin typeface="Telegraf Bold"/>
                <a:ea typeface="Telegraf Bold"/>
                <a:cs typeface="Telegraf Bold"/>
                <a:sym typeface="Telegraf Bold"/>
              </a:rPr>
              <a:t>?</a:t>
            </a:r>
          </a:p>
        </p:txBody>
      </p:sp>
      <p:pic>
        <p:nvPicPr>
          <p:cNvPr id="6" name="Picture 5" descr="A cartoon character leaning on a question mark&#10;&#10;AI-generated content may be incorrect.">
            <a:extLst>
              <a:ext uri="{FF2B5EF4-FFF2-40B4-BE49-F238E27FC236}">
                <a16:creationId xmlns:a16="http://schemas.microsoft.com/office/drawing/2014/main" id="{EAF4D5DC-B94E-8BB6-6669-CF20DCCA6B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527180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381C8-B1E8-2E72-0115-82CD2A8CFE84}"/>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F5EF6789-3751-E827-5937-45ECECF0230A}"/>
              </a:ext>
            </a:extLst>
          </p:cNvPr>
          <p:cNvSpPr txBox="1"/>
          <p:nvPr/>
        </p:nvSpPr>
        <p:spPr>
          <a:xfrm>
            <a:off x="3149600" y="431800"/>
            <a:ext cx="8498624" cy="2696123"/>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Thea places a notice to vacate under Jessica’s windshield wiper on December 15</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She files suit on January 7</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Jessica does not appear. Thea proves her case otherwise. Who wins?</a:t>
            </a:r>
          </a:p>
        </p:txBody>
      </p:sp>
      <p:pic>
        <p:nvPicPr>
          <p:cNvPr id="6" name="Picture 5" descr="A cartoon character leaning on a question mark&#10;&#10;AI-generated content may be incorrect.">
            <a:extLst>
              <a:ext uri="{FF2B5EF4-FFF2-40B4-BE49-F238E27FC236}">
                <a16:creationId xmlns:a16="http://schemas.microsoft.com/office/drawing/2014/main" id="{E776FED4-764F-3B65-DC44-CD066DF4E41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132313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35B5A-B23E-527A-8AB8-7E7642B50C9A}"/>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49AF29E8-D9B7-BA80-6358-1A8C8ABA0015}"/>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8A5E7523-155C-E651-5257-DDF79DC33377}"/>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10" name="TextBox 10">
              <a:extLst>
                <a:ext uri="{FF2B5EF4-FFF2-40B4-BE49-F238E27FC236}">
                  <a16:creationId xmlns:a16="http://schemas.microsoft.com/office/drawing/2014/main" id="{0872B3A9-FE5F-90D8-6BAF-47C21D9F289F}"/>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4E26B858-6191-E9E3-6CDA-F454B753C37B}"/>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E1FB40FA-7D9B-21B6-3801-609B3281B554}"/>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AA942ECC-2E2F-C256-A1EF-5BFE03799B9B}"/>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BD06A111-2289-F1F3-8545-A2D6344C723C}"/>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CE8EBC7B-6FAD-75EB-675C-63C6047DEB60}"/>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C41A136D-18DB-2885-A68B-FAEE791E6E9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7" name="TextBox 17">
                <a:extLst>
                  <a:ext uri="{FF2B5EF4-FFF2-40B4-BE49-F238E27FC236}">
                    <a16:creationId xmlns:a16="http://schemas.microsoft.com/office/drawing/2014/main" id="{AB5D723E-51B4-13D4-788A-6E0CD49F705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B7F3CF4C-6BC3-847B-BBFF-E466720D4BE4}"/>
              </a:ext>
            </a:extLst>
          </p:cNvPr>
          <p:cNvGrpSpPr/>
          <p:nvPr/>
        </p:nvGrpSpPr>
        <p:grpSpPr>
          <a:xfrm>
            <a:off x="996566" y="473836"/>
            <a:ext cx="8280400" cy="5951812"/>
            <a:chOff x="-254000" y="-1412993"/>
            <a:chExt cx="16560800" cy="3630421"/>
          </a:xfrm>
        </p:grpSpPr>
        <p:sp>
          <p:nvSpPr>
            <p:cNvPr id="19" name="TextBox 19">
              <a:extLst>
                <a:ext uri="{FF2B5EF4-FFF2-40B4-BE49-F238E27FC236}">
                  <a16:creationId xmlns:a16="http://schemas.microsoft.com/office/drawing/2014/main" id="{E528B48C-BB72-3FCB-7045-F183B785299C}"/>
                </a:ext>
              </a:extLst>
            </p:cNvPr>
            <p:cNvSpPr txBox="1"/>
            <p:nvPr/>
          </p:nvSpPr>
          <p:spPr>
            <a:xfrm>
              <a:off x="-254000" y="-316984"/>
              <a:ext cx="16560800" cy="2534412"/>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What the bill says: </a:t>
              </a:r>
              <a:r>
                <a:rPr lang="en-US" sz="2400" dirty="0">
                  <a:solidFill>
                    <a:srgbClr val="040B1E"/>
                  </a:solidFill>
                  <a:latin typeface="Telegraf" panose="020B0604020202020204" charset="0"/>
                  <a:ea typeface="Telegraf"/>
                  <a:cs typeface="Telegraf"/>
                  <a:sym typeface="Telegraf"/>
                </a:rPr>
                <a:t>If federal law requires a longer notice, the landlord can file suit after the state notice period, but cannot serve a writ of possession until the federal period expires.</a:t>
              </a:r>
            </a:p>
            <a:p>
              <a:pPr marL="304815"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This will be at issue when things like the CARES Act, PTFA, and federally subsidized housing rules apply.</a:t>
              </a:r>
            </a:p>
            <a:p>
              <a:pPr marL="304815"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Problem: </a:t>
              </a:r>
              <a:r>
                <a:rPr lang="en-US" sz="2400" dirty="0">
                  <a:solidFill>
                    <a:srgbClr val="040B1E"/>
                  </a:solidFill>
                  <a:latin typeface="Telegraf" panose="020B0604020202020204" charset="0"/>
                  <a:ea typeface="Telegraf"/>
                  <a:cs typeface="Telegraf"/>
                  <a:sym typeface="Telegraf"/>
                </a:rPr>
                <a:t>The tenant arguably hasn’t committed a forcible detainer until they fail to deliver possession back to the landlord after a proper demand has been made. How can this happen until the notice period runs?</a:t>
              </a:r>
            </a:p>
            <a:p>
              <a:pPr marL="304815"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3 potential options for courts to follow:</a:t>
              </a:r>
            </a:p>
          </p:txBody>
        </p:sp>
        <p:sp>
          <p:nvSpPr>
            <p:cNvPr id="20" name="TextBox 20">
              <a:extLst>
                <a:ext uri="{FF2B5EF4-FFF2-40B4-BE49-F238E27FC236}">
                  <a16:creationId xmlns:a16="http://schemas.microsoft.com/office/drawing/2014/main" id="{7D127EBE-582B-8842-60A2-93E70E53FD7F}"/>
                </a:ext>
              </a:extLst>
            </p:cNvPr>
            <p:cNvSpPr txBox="1"/>
            <p:nvPr/>
          </p:nvSpPr>
          <p:spPr>
            <a:xfrm>
              <a:off x="0" y="-1412993"/>
              <a:ext cx="15524048" cy="422402"/>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NTV – Federal Laws</a:t>
              </a:r>
              <a:endParaRPr lang="en-US" sz="4492" b="1" dirty="0">
                <a:solidFill>
                  <a:srgbClr val="040B1E"/>
                </a:solidFill>
                <a:latin typeface="Telegraf Bold"/>
                <a:ea typeface="Telegraf Bold"/>
                <a:cs typeface="Telegraf Bold"/>
                <a:sym typeface="Telegraf Bold"/>
              </a:endParaRPr>
            </a:p>
          </p:txBody>
        </p:sp>
      </p:grpSp>
    </p:spTree>
    <p:extLst>
      <p:ext uri="{BB962C8B-B14F-4D97-AF65-F5344CB8AC3E}">
        <p14:creationId xmlns:p14="http://schemas.microsoft.com/office/powerpoint/2010/main" val="355612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B2489-A3AD-F956-07D5-C3C45E3752FE}"/>
              </a:ext>
            </a:extLst>
          </p:cNvPr>
          <p:cNvSpPr txBox="1"/>
          <p:nvPr/>
        </p:nvSpPr>
        <p:spPr>
          <a:xfrm>
            <a:off x="558800" y="1701800"/>
            <a:ext cx="11328400" cy="4462184"/>
          </a:xfrm>
          <a:prstGeom prst="rect">
            <a:avLst/>
          </a:prstGeom>
          <a:noFill/>
        </p:spPr>
        <p:txBody>
          <a:bodyPr wrap="square">
            <a:spAutoFit/>
          </a:bodyPr>
          <a:lstStyle/>
          <a:p>
            <a:pPr marL="381019" indent="-381019" defTabSz="609630">
              <a:spcBef>
                <a:spcPct val="0"/>
              </a:spcBef>
              <a:spcAft>
                <a:spcPts val="1200"/>
              </a:spcAft>
              <a:buFont typeface="Arial" panose="020B0604020202020204" pitchFamily="34" charset="0"/>
              <a:buChar char="•"/>
            </a:pPr>
            <a:r>
              <a:rPr lang="en-US" sz="2933" dirty="0">
                <a:solidFill>
                  <a:srgbClr val="040B1E"/>
                </a:solidFill>
                <a:latin typeface="Telegraf" panose="020B0604020202020204" charset="0"/>
                <a:ea typeface="Telegraf"/>
                <a:cs typeface="Telegraf"/>
                <a:sym typeface="Telegraf"/>
              </a:rPr>
              <a:t>Statute doesn’t change the definition of forcible detainer, so there is no cause of action until they haven’t moved out by the longer federal NTV deadline.</a:t>
            </a:r>
          </a:p>
          <a:p>
            <a:pPr marL="381019" indent="-381019" defTabSz="609630">
              <a:spcBef>
                <a:spcPct val="0"/>
              </a:spcBef>
              <a:spcAft>
                <a:spcPts val="1200"/>
              </a:spcAft>
              <a:buFont typeface="Arial" panose="020B0604020202020204" pitchFamily="34" charset="0"/>
              <a:buChar char="•"/>
            </a:pPr>
            <a:r>
              <a:rPr lang="en-US" sz="2933" dirty="0">
                <a:solidFill>
                  <a:srgbClr val="040B1E"/>
                </a:solidFill>
                <a:latin typeface="Telegraf" panose="020B0604020202020204" charset="0"/>
                <a:ea typeface="Telegraf"/>
                <a:cs typeface="Telegraf"/>
                <a:sym typeface="Telegraf"/>
              </a:rPr>
              <a:t>If case is filed before federal NTV deadline, court will issue a judgment for defendant, because COA didn’t accrue before filing (which is a long-held requirement under case law).</a:t>
            </a:r>
          </a:p>
          <a:p>
            <a:pPr marL="381019" indent="-381019" defTabSz="609630">
              <a:spcBef>
                <a:spcPct val="0"/>
              </a:spcBef>
              <a:spcAft>
                <a:spcPts val="1200"/>
              </a:spcAft>
              <a:buFont typeface="Arial" panose="020B0604020202020204" pitchFamily="34" charset="0"/>
              <a:buChar char="•"/>
            </a:pPr>
            <a:r>
              <a:rPr lang="en-US" sz="2933" i="1" dirty="0">
                <a:solidFill>
                  <a:srgbClr val="040B1E"/>
                </a:solidFill>
                <a:latin typeface="Telegraf" panose="020B0604020202020204" charset="0"/>
                <a:ea typeface="Telegraf"/>
                <a:cs typeface="Telegraf"/>
                <a:sym typeface="Telegraf"/>
              </a:rPr>
              <a:t>Concern with this approach: </a:t>
            </a:r>
            <a:r>
              <a:rPr lang="en-US" sz="2933" dirty="0">
                <a:solidFill>
                  <a:srgbClr val="040B1E"/>
                </a:solidFill>
                <a:latin typeface="Telegraf" panose="020B0604020202020204" charset="0"/>
                <a:ea typeface="Telegraf"/>
                <a:cs typeface="Telegraf"/>
                <a:sym typeface="Telegraf"/>
              </a:rPr>
              <a:t>This interpretation essentially renders meaningless the new language in the statute that allows for filing prior to the federal NTV deadline.</a:t>
            </a:r>
          </a:p>
        </p:txBody>
      </p:sp>
      <p:sp>
        <p:nvSpPr>
          <p:cNvPr id="4" name="TextBox 20">
            <a:extLst>
              <a:ext uri="{FF2B5EF4-FFF2-40B4-BE49-F238E27FC236}">
                <a16:creationId xmlns:a16="http://schemas.microsoft.com/office/drawing/2014/main" id="{D8E50160-DDBA-4573-4072-69E8CBEF8B8E}"/>
              </a:ext>
            </a:extLst>
          </p:cNvPr>
          <p:cNvSpPr txBox="1"/>
          <p:nvPr/>
        </p:nvSpPr>
        <p:spPr>
          <a:xfrm>
            <a:off x="711200" y="635000"/>
            <a:ext cx="7762024" cy="692497"/>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Option 1</a:t>
            </a:r>
            <a:endParaRPr lang="en-US" sz="4492" b="1" dirty="0">
              <a:solidFill>
                <a:srgbClr val="040B1E"/>
              </a:solidFill>
              <a:latin typeface="Telegraf Bold"/>
              <a:ea typeface="Telegraf Bold"/>
              <a:cs typeface="Telegraf Bold"/>
              <a:sym typeface="Telegraf Bold"/>
            </a:endParaRPr>
          </a:p>
        </p:txBody>
      </p:sp>
    </p:spTree>
    <p:extLst>
      <p:ext uri="{BB962C8B-B14F-4D97-AF65-F5344CB8AC3E}">
        <p14:creationId xmlns:p14="http://schemas.microsoft.com/office/powerpoint/2010/main" val="1147013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E2BD6-03F4-7A34-4DDD-F2743B9CBFD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5F7FCC6-F28A-1145-405A-0F2BB9C0B3FA}"/>
              </a:ext>
            </a:extLst>
          </p:cNvPr>
          <p:cNvSpPr txBox="1"/>
          <p:nvPr/>
        </p:nvSpPr>
        <p:spPr>
          <a:xfrm>
            <a:off x="812800" y="1752600"/>
            <a:ext cx="10312400" cy="5672643"/>
          </a:xfrm>
          <a:prstGeom prst="rect">
            <a:avLst/>
          </a:prstGeom>
          <a:noFill/>
        </p:spPr>
        <p:txBody>
          <a:bodyPr wrap="square">
            <a:spAutoFit/>
          </a:bodyPr>
          <a:lstStyle/>
          <a:p>
            <a:pPr marL="495325" indent="-495325" defTabSz="609630">
              <a:spcBef>
                <a:spcPct val="0"/>
              </a:spcBef>
              <a:spcAft>
                <a:spcPts val="1200"/>
              </a:spcAft>
              <a:buFont typeface="Arial" panose="020B0604020202020204" pitchFamily="34" charset="0"/>
              <a:buChar char="•"/>
            </a:pPr>
            <a:r>
              <a:rPr lang="en-US" sz="2933" dirty="0">
                <a:solidFill>
                  <a:srgbClr val="040B1E"/>
                </a:solidFill>
                <a:latin typeface="Telegraf" panose="020B0604020202020204" charset="0"/>
                <a:ea typeface="Telegraf"/>
                <a:cs typeface="Telegraf"/>
                <a:sym typeface="Telegraf"/>
              </a:rPr>
              <a:t>Statute overrides the requirement to have a COA before filing but still need it before judgment. </a:t>
            </a:r>
          </a:p>
          <a:p>
            <a:pPr marL="495325" indent="-495325" defTabSz="609630">
              <a:spcBef>
                <a:spcPct val="0"/>
              </a:spcBef>
              <a:spcAft>
                <a:spcPts val="1200"/>
              </a:spcAft>
              <a:buFont typeface="Arial" panose="020B0604020202020204" pitchFamily="34" charset="0"/>
              <a:buChar char="•"/>
            </a:pPr>
            <a:r>
              <a:rPr lang="en-US" sz="2933" dirty="0">
                <a:solidFill>
                  <a:srgbClr val="040B1E"/>
                </a:solidFill>
                <a:latin typeface="Telegraf" panose="020B0604020202020204" charset="0"/>
                <a:ea typeface="Telegraf"/>
                <a:cs typeface="Telegraf"/>
                <a:sym typeface="Telegraf"/>
              </a:rPr>
              <a:t>Court will give judgment to the plaintiff if they prove their case and the tenant didn’t move out by the deadline, and that all occurred prior to judgment.</a:t>
            </a:r>
          </a:p>
          <a:p>
            <a:pPr marL="495325" indent="-495325" defTabSz="609630">
              <a:spcBef>
                <a:spcPct val="0"/>
              </a:spcBef>
              <a:spcAft>
                <a:spcPts val="1200"/>
              </a:spcAft>
              <a:buFont typeface="Arial" panose="020B0604020202020204" pitchFamily="34" charset="0"/>
              <a:buChar char="•"/>
            </a:pPr>
            <a:r>
              <a:rPr lang="en-US" sz="2933" i="1" dirty="0">
                <a:solidFill>
                  <a:srgbClr val="040B1E"/>
                </a:solidFill>
                <a:latin typeface="Telegraf" panose="020B0604020202020204" charset="0"/>
                <a:ea typeface="Telegraf"/>
                <a:cs typeface="Telegraf"/>
                <a:sym typeface="Telegraf"/>
              </a:rPr>
              <a:t>Concern with this approach: </a:t>
            </a:r>
            <a:r>
              <a:rPr lang="en-US" sz="2933" dirty="0">
                <a:solidFill>
                  <a:srgbClr val="040B1E"/>
                </a:solidFill>
                <a:latin typeface="Telegraf" panose="020B0604020202020204" charset="0"/>
                <a:ea typeface="Telegraf"/>
                <a:cs typeface="Telegraf"/>
                <a:sym typeface="Telegraf"/>
              </a:rPr>
              <a:t>The lack of a COA prior to filing goes against established law and the eviction filing (even without a judgment) can be damaging to a person’s ability to rent despite the fact that they’ve done nothing wrong.</a:t>
            </a:r>
          </a:p>
          <a:p>
            <a:pPr marL="495325" indent="-495325" defTabSz="609630">
              <a:spcBef>
                <a:spcPct val="0"/>
              </a:spcBef>
              <a:spcAft>
                <a:spcPts val="1200"/>
              </a:spcAft>
              <a:buFont typeface="Arial" panose="020B0604020202020204" pitchFamily="34" charset="0"/>
              <a:buChar char="•"/>
            </a:pPr>
            <a:endParaRPr lang="en-US" sz="2933" b="1" dirty="0">
              <a:solidFill>
                <a:srgbClr val="040B1E"/>
              </a:solidFill>
              <a:latin typeface="Telegraf" panose="020B0604020202020204" charset="0"/>
              <a:ea typeface="Telegraf"/>
              <a:cs typeface="Telegraf"/>
              <a:sym typeface="Telegraf"/>
            </a:endParaRPr>
          </a:p>
          <a:p>
            <a:pPr defTabSz="609630">
              <a:spcBef>
                <a:spcPct val="0"/>
              </a:spcBef>
              <a:spcAft>
                <a:spcPts val="1200"/>
              </a:spcAft>
            </a:pPr>
            <a:endParaRPr lang="en-US" sz="2933" b="1" dirty="0">
              <a:solidFill>
                <a:srgbClr val="040B1E"/>
              </a:solidFill>
              <a:latin typeface="Telegraf" panose="020B0604020202020204" charset="0"/>
              <a:ea typeface="Telegraf"/>
              <a:cs typeface="Telegraf"/>
              <a:sym typeface="Telegraf"/>
            </a:endParaRPr>
          </a:p>
        </p:txBody>
      </p:sp>
      <p:sp>
        <p:nvSpPr>
          <p:cNvPr id="4" name="TextBox 20">
            <a:extLst>
              <a:ext uri="{FF2B5EF4-FFF2-40B4-BE49-F238E27FC236}">
                <a16:creationId xmlns:a16="http://schemas.microsoft.com/office/drawing/2014/main" id="{D1B3745F-D723-B3CF-E604-AD391CD020E3}"/>
              </a:ext>
            </a:extLst>
          </p:cNvPr>
          <p:cNvSpPr txBox="1"/>
          <p:nvPr/>
        </p:nvSpPr>
        <p:spPr>
          <a:xfrm>
            <a:off x="812800" y="676975"/>
            <a:ext cx="7762024" cy="692497"/>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Option 2</a:t>
            </a:r>
            <a:endParaRPr lang="en-US" sz="4492" b="1" dirty="0">
              <a:solidFill>
                <a:srgbClr val="040B1E"/>
              </a:solidFill>
              <a:latin typeface="Telegraf Bold"/>
              <a:ea typeface="Telegraf Bold"/>
              <a:cs typeface="Telegraf Bold"/>
              <a:sym typeface="Telegraf Bold"/>
            </a:endParaRPr>
          </a:p>
        </p:txBody>
      </p:sp>
    </p:spTree>
    <p:extLst>
      <p:ext uri="{BB962C8B-B14F-4D97-AF65-F5344CB8AC3E}">
        <p14:creationId xmlns:p14="http://schemas.microsoft.com/office/powerpoint/2010/main" val="40604959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73C11-2643-5CD5-6BA9-C7B02CB6EC3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BB6C224-40AA-943F-6A8A-600D2BFD58CD}"/>
              </a:ext>
            </a:extLst>
          </p:cNvPr>
          <p:cNvSpPr txBox="1"/>
          <p:nvPr/>
        </p:nvSpPr>
        <p:spPr>
          <a:xfrm>
            <a:off x="760663" y="1327498"/>
            <a:ext cx="10670674" cy="5139869"/>
          </a:xfrm>
          <a:prstGeom prst="rect">
            <a:avLst/>
          </a:prstGeom>
          <a:noFill/>
        </p:spPr>
        <p:txBody>
          <a:bodyPr wrap="square">
            <a:spAutoFit/>
          </a:bodyPr>
          <a:lstStyle/>
          <a:p>
            <a:pPr marL="495325" indent="-495325" defTabSz="609630">
              <a:spcBef>
                <a:spcPct val="0"/>
              </a:spcBef>
              <a:spcAft>
                <a:spcPts val="1200"/>
              </a:spcAft>
              <a:buFont typeface="Arial" panose="020B0604020202020204" pitchFamily="34" charset="0"/>
              <a:buChar char="•"/>
            </a:pPr>
            <a:r>
              <a:rPr lang="en-US" sz="2800" dirty="0">
                <a:solidFill>
                  <a:srgbClr val="040B1E"/>
                </a:solidFill>
                <a:latin typeface="Telegraf" panose="020B0604020202020204" charset="0"/>
                <a:ea typeface="Telegraf"/>
                <a:cs typeface="Telegraf"/>
                <a:sym typeface="Telegraf"/>
              </a:rPr>
              <a:t>Statute overrides all relevant caselaw and the need for a cause of action prior to judgment (or NTV creates COA despite federal requirement of 30 days). </a:t>
            </a:r>
          </a:p>
          <a:p>
            <a:pPr marL="495325" indent="-495325" defTabSz="609630">
              <a:spcBef>
                <a:spcPct val="0"/>
              </a:spcBef>
              <a:spcAft>
                <a:spcPts val="1200"/>
              </a:spcAft>
              <a:buFont typeface="Arial" panose="020B0604020202020204" pitchFamily="34" charset="0"/>
              <a:buChar char="•"/>
            </a:pPr>
            <a:r>
              <a:rPr lang="en-US" sz="2800" dirty="0">
                <a:solidFill>
                  <a:srgbClr val="040B1E"/>
                </a:solidFill>
                <a:latin typeface="Telegraf" panose="020B0604020202020204" charset="0"/>
                <a:ea typeface="Telegraf"/>
                <a:cs typeface="Telegraf"/>
                <a:sym typeface="Telegraf"/>
              </a:rPr>
              <a:t>Court can give a judgment to the Plaintiff if they otherwise prove their case even if the federal NTV deadline has not yet passed (but must wait until after the federal deadline to give a writ of possession).</a:t>
            </a:r>
          </a:p>
          <a:p>
            <a:pPr marL="495325" indent="-495325" defTabSz="609630">
              <a:spcBef>
                <a:spcPct val="0"/>
              </a:spcBef>
              <a:spcAft>
                <a:spcPts val="1200"/>
              </a:spcAft>
              <a:buFont typeface="Arial" panose="020B0604020202020204" pitchFamily="34" charset="0"/>
              <a:buChar char="•"/>
            </a:pPr>
            <a:r>
              <a:rPr lang="en-US" sz="2800" i="1" dirty="0">
                <a:solidFill>
                  <a:srgbClr val="040B1E"/>
                </a:solidFill>
                <a:latin typeface="Telegraf" panose="020B0604020202020204" charset="0"/>
                <a:ea typeface="Telegraf"/>
                <a:cs typeface="Telegraf"/>
                <a:sym typeface="Telegraf"/>
              </a:rPr>
              <a:t>Concern with this approach: </a:t>
            </a:r>
            <a:r>
              <a:rPr lang="en-US" sz="2800" dirty="0">
                <a:solidFill>
                  <a:srgbClr val="040B1E"/>
                </a:solidFill>
                <a:latin typeface="Telegraf" panose="020B0604020202020204" charset="0"/>
                <a:ea typeface="Telegraf"/>
                <a:cs typeface="Telegraf"/>
                <a:sym typeface="Telegraf"/>
              </a:rPr>
              <a:t>There is arguably no justification for the judgment at the time it is signed, and if the tenant does move out by the deadline, they will have a judgment against them and all the negative effects of that even though they complied with the law.</a:t>
            </a:r>
          </a:p>
        </p:txBody>
      </p:sp>
      <p:sp>
        <p:nvSpPr>
          <p:cNvPr id="4" name="TextBox 20">
            <a:extLst>
              <a:ext uri="{FF2B5EF4-FFF2-40B4-BE49-F238E27FC236}">
                <a16:creationId xmlns:a16="http://schemas.microsoft.com/office/drawing/2014/main" id="{8355162C-C791-AB88-B109-C99363DD42E4}"/>
              </a:ext>
            </a:extLst>
          </p:cNvPr>
          <p:cNvSpPr txBox="1"/>
          <p:nvPr/>
        </p:nvSpPr>
        <p:spPr>
          <a:xfrm>
            <a:off x="760663" y="381000"/>
            <a:ext cx="7762024" cy="692497"/>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Option 3</a:t>
            </a:r>
            <a:endParaRPr lang="en-US" sz="4492" b="1" dirty="0">
              <a:solidFill>
                <a:srgbClr val="040B1E"/>
              </a:solidFill>
              <a:latin typeface="Telegraf Bold"/>
              <a:ea typeface="Telegraf Bold"/>
              <a:cs typeface="Telegraf Bold"/>
              <a:sym typeface="Telegraf Bold"/>
            </a:endParaRPr>
          </a:p>
        </p:txBody>
      </p:sp>
    </p:spTree>
    <p:extLst>
      <p:ext uri="{BB962C8B-B14F-4D97-AF65-F5344CB8AC3E}">
        <p14:creationId xmlns:p14="http://schemas.microsoft.com/office/powerpoint/2010/main" val="122229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80A5C-300A-2A38-0E0B-F8A1DF54825E}"/>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477EB6A4-A31F-5D52-1F69-DC18D2111D5E}"/>
              </a:ext>
            </a:extLst>
          </p:cNvPr>
          <p:cNvSpPr>
            <a:spLocks noGrp="1"/>
          </p:cNvSpPr>
          <p:nvPr>
            <p:ph idx="1"/>
          </p:nvPr>
        </p:nvSpPr>
        <p:spPr/>
        <p:txBody>
          <a:bodyPr>
            <a:normAutofit lnSpcReduction="10000"/>
          </a:bodyPr>
          <a:lstStyle/>
          <a:p>
            <a:r>
              <a:rPr lang="en-US" dirty="0"/>
              <a:t>SB 38, </a:t>
            </a:r>
            <a:r>
              <a:rPr lang="en-US" dirty="0">
                <a:hlinkClick r:id="rId2"/>
              </a:rPr>
              <a:t>www.capitol.Texas.gov</a:t>
            </a:r>
            <a:r>
              <a:rPr lang="en-US" dirty="0"/>
              <a:t> </a:t>
            </a:r>
          </a:p>
          <a:p>
            <a:r>
              <a:rPr lang="en-US" dirty="0"/>
              <a:t>TJCTC Eviction Resources</a:t>
            </a:r>
          </a:p>
          <a:p>
            <a:pPr lvl="1"/>
            <a:r>
              <a:rPr lang="en-US" dirty="0"/>
              <a:t>Updated by January 1!</a:t>
            </a:r>
          </a:p>
          <a:p>
            <a:pPr lvl="1"/>
            <a:r>
              <a:rPr lang="en-US" dirty="0"/>
              <a:t>Evictions Deskbook</a:t>
            </a:r>
          </a:p>
          <a:p>
            <a:pPr lvl="1"/>
            <a:r>
              <a:rPr lang="en-US" dirty="0"/>
              <a:t>Eviction Forms</a:t>
            </a:r>
          </a:p>
          <a:p>
            <a:pPr lvl="1"/>
            <a:r>
              <a:rPr lang="en-US" dirty="0"/>
              <a:t>Eviction Modules</a:t>
            </a:r>
          </a:p>
          <a:p>
            <a:pPr lvl="1"/>
            <a:r>
              <a:rPr lang="en-US" dirty="0"/>
              <a:t>SRL Packets</a:t>
            </a:r>
          </a:p>
          <a:p>
            <a:r>
              <a:rPr lang="en-US" dirty="0"/>
              <a:t>Property Code Ch. 94</a:t>
            </a:r>
          </a:p>
          <a:p>
            <a:r>
              <a:rPr lang="en-US" dirty="0"/>
              <a:t>Texas Rules of Civil Procedure</a:t>
            </a:r>
          </a:p>
          <a:p>
            <a:pPr lvl="1"/>
            <a:r>
              <a:rPr lang="en-US" dirty="0"/>
              <a:t>Updated by January 1!</a:t>
            </a:r>
          </a:p>
          <a:p>
            <a:pPr lvl="1"/>
            <a:endParaRPr lang="en-US" dirty="0"/>
          </a:p>
          <a:p>
            <a:endParaRPr lang="en-US" dirty="0"/>
          </a:p>
        </p:txBody>
      </p:sp>
    </p:spTree>
    <p:extLst>
      <p:ext uri="{BB962C8B-B14F-4D97-AF65-F5344CB8AC3E}">
        <p14:creationId xmlns:p14="http://schemas.microsoft.com/office/powerpoint/2010/main" val="3578308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A3A7C4-0463-A458-1E65-9429A4F2DDAC}"/>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E7435B5-1EC2-A61D-8878-7AABBCD0C197}"/>
              </a:ext>
            </a:extLst>
          </p:cNvPr>
          <p:cNvSpPr>
            <a:spLocks noGrp="1"/>
          </p:cNvSpPr>
          <p:nvPr>
            <p:ph idx="1"/>
          </p:nvPr>
        </p:nvSpPr>
        <p:spPr>
          <a:xfrm>
            <a:off x="4447308" y="591344"/>
            <a:ext cx="6906491" cy="5585619"/>
          </a:xfrm>
        </p:spPr>
        <p:txBody>
          <a:bodyPr anchor="ctr">
            <a:normAutofit/>
          </a:bodyPr>
          <a:lstStyle/>
          <a:p>
            <a:r>
              <a:rPr lang="en-US" sz="4400" dirty="0"/>
              <a:t>Which option do you think your court prefers?</a:t>
            </a:r>
          </a:p>
        </p:txBody>
      </p:sp>
    </p:spTree>
    <p:extLst>
      <p:ext uri="{BB962C8B-B14F-4D97-AF65-F5344CB8AC3E}">
        <p14:creationId xmlns:p14="http://schemas.microsoft.com/office/powerpoint/2010/main" val="3915955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ABDE5-4610-8EB6-50C6-9CF9C381D1D3}"/>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1A712B5F-A088-CC99-84F1-0AAD2B7DAB4E}"/>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F06385E6-2900-C85F-3A15-5BB25D1CF640}"/>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10" name="TextBox 10">
              <a:extLst>
                <a:ext uri="{FF2B5EF4-FFF2-40B4-BE49-F238E27FC236}">
                  <a16:creationId xmlns:a16="http://schemas.microsoft.com/office/drawing/2014/main" id="{3F82A6F5-7F26-1460-4915-67CC277F224C}"/>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A2063C05-B176-09A6-EB94-0F2236D623CF}"/>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B2AD92E4-BB34-5B47-6717-EB7FD81DE51E}"/>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D95F663E-4C2E-FF78-62A8-C081044B9ADF}"/>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2E76CE60-5390-F5E8-9739-D35EE7E76792}"/>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F4CFBF2D-C8B9-C3E9-33C6-EA13BD2DF40C}"/>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A6B35D2D-DB5F-774C-080C-010C35CDF15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7" name="TextBox 17">
                <a:extLst>
                  <a:ext uri="{FF2B5EF4-FFF2-40B4-BE49-F238E27FC236}">
                    <a16:creationId xmlns:a16="http://schemas.microsoft.com/office/drawing/2014/main" id="{373A056A-B233-A2A4-DE12-FCC5811009BA}"/>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5E139E8F-6C30-4BEC-D609-BC7ABAD09F45}"/>
              </a:ext>
            </a:extLst>
          </p:cNvPr>
          <p:cNvGrpSpPr/>
          <p:nvPr/>
        </p:nvGrpSpPr>
        <p:grpSpPr>
          <a:xfrm>
            <a:off x="615577" y="227534"/>
            <a:ext cx="10960847" cy="2412461"/>
            <a:chOff x="-1015980" y="-1563230"/>
            <a:chExt cx="21921695" cy="1471527"/>
          </a:xfrm>
        </p:grpSpPr>
        <p:sp>
          <p:nvSpPr>
            <p:cNvPr id="19" name="TextBox 19">
              <a:extLst>
                <a:ext uri="{FF2B5EF4-FFF2-40B4-BE49-F238E27FC236}">
                  <a16:creationId xmlns:a16="http://schemas.microsoft.com/office/drawing/2014/main" id="{C9B9738B-C452-C0CC-FC80-894E3DF7DB88}"/>
                </a:ext>
              </a:extLst>
            </p:cNvPr>
            <p:cNvSpPr txBox="1"/>
            <p:nvPr/>
          </p:nvSpPr>
          <p:spPr>
            <a:xfrm>
              <a:off x="-254000" y="-316984"/>
              <a:ext cx="16560801" cy="225281"/>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endParaRPr lang="en-US" sz="2400" dirty="0">
                <a:solidFill>
                  <a:srgbClr val="040B1E"/>
                </a:solidFill>
                <a:latin typeface="Telegraf" panose="020B0604020202020204" charset="0"/>
                <a:ea typeface="Telegraf"/>
                <a:cs typeface="Telegraf"/>
                <a:sym typeface="Telegraf"/>
              </a:endParaRPr>
            </a:p>
          </p:txBody>
        </p:sp>
        <p:sp>
          <p:nvSpPr>
            <p:cNvPr id="20" name="TextBox 20">
              <a:extLst>
                <a:ext uri="{FF2B5EF4-FFF2-40B4-BE49-F238E27FC236}">
                  <a16:creationId xmlns:a16="http://schemas.microsoft.com/office/drawing/2014/main" id="{280F8CC2-C0CA-4752-CD58-596CEA4902F4}"/>
                </a:ext>
              </a:extLst>
            </p:cNvPr>
            <p:cNvSpPr txBox="1"/>
            <p:nvPr/>
          </p:nvSpPr>
          <p:spPr>
            <a:xfrm>
              <a:off x="-1015980" y="-1563230"/>
              <a:ext cx="21921695" cy="830060"/>
            </a:xfrm>
            <a:prstGeom prst="rect">
              <a:avLst/>
            </a:prstGeom>
          </p:spPr>
          <p:txBody>
            <a:bodyPr wrap="square" lIns="0" tIns="0" rIns="0" bIns="0" rtlCol="0" anchor="t">
              <a:spAutoFit/>
            </a:bodyPr>
            <a:lstStyle/>
            <a:p>
              <a:pPr defTabSz="609630">
                <a:lnSpc>
                  <a:spcPts val="5390"/>
                </a:lnSpc>
                <a:spcBef>
                  <a:spcPct val="0"/>
                </a:spcBef>
              </a:pPr>
              <a:r>
                <a:rPr lang="en-US" sz="4400" b="1" dirty="0">
                  <a:solidFill>
                    <a:srgbClr val="040B1E"/>
                  </a:solidFill>
                  <a:latin typeface="Telegraf Bold"/>
                  <a:ea typeface="Telegraf Bold"/>
                  <a:cs typeface="Telegraf Bold"/>
                  <a:sym typeface="Telegraf Bold"/>
                </a:rPr>
                <a:t>NTV &amp; Notice of Proposed Eviction Timeframes May Run Concurrently</a:t>
              </a:r>
            </a:p>
          </p:txBody>
        </p:sp>
      </p:grpSp>
      <p:sp>
        <p:nvSpPr>
          <p:cNvPr id="3" name="TextBox 2">
            <a:extLst>
              <a:ext uri="{FF2B5EF4-FFF2-40B4-BE49-F238E27FC236}">
                <a16:creationId xmlns:a16="http://schemas.microsoft.com/office/drawing/2014/main" id="{21492564-B27F-73EE-D7C5-BDB4E4070F77}"/>
              </a:ext>
            </a:extLst>
          </p:cNvPr>
          <p:cNvSpPr txBox="1"/>
          <p:nvPr/>
        </p:nvSpPr>
        <p:spPr>
          <a:xfrm>
            <a:off x="660401" y="1656576"/>
            <a:ext cx="8362054" cy="4493538"/>
          </a:xfrm>
          <a:prstGeom prst="rect">
            <a:avLst/>
          </a:prstGeom>
          <a:solidFill>
            <a:schemeClr val="bg1"/>
          </a:solidFill>
        </p:spPr>
        <p:txBody>
          <a:bodyPr wrap="square">
            <a:spAutoFit/>
          </a:bodyPr>
          <a:lstStyle/>
          <a:p>
            <a:pPr marL="228611" indent="-228611"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If the lease or applicable state or federal law or rule requires a landlord to give a tenant an opportunity to respond to a notice of proposed eviction before filing an eviction suit:</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the notice period in a “notice to pay rent or vacate” or “notice to vacate” may, at the landlord's discretion, run concurrently with the period provided for the tenant to respond to the notice of proposed eviction; and</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the “notice to pay rent or vacate” or “notice to vacate” may include the required opportunity to respond to the notice of proposed eviction.</a:t>
            </a:r>
          </a:p>
          <a:p>
            <a:pPr defTabSz="609630">
              <a:spcBef>
                <a:spcPct val="0"/>
              </a:spcBef>
              <a:spcAft>
                <a:spcPts val="1200"/>
              </a:spcAft>
            </a:pPr>
            <a:endParaRPr lang="en-US" sz="1600" dirty="0">
              <a:solidFill>
                <a:srgbClr val="040B1E"/>
              </a:solidFill>
              <a:latin typeface="Telegraf" panose="020B0604020202020204" charset="0"/>
            </a:endParaRPr>
          </a:p>
        </p:txBody>
      </p:sp>
    </p:spTree>
    <p:extLst>
      <p:ext uri="{BB962C8B-B14F-4D97-AF65-F5344CB8AC3E}">
        <p14:creationId xmlns:p14="http://schemas.microsoft.com/office/powerpoint/2010/main" val="3210683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3E1E7-DB12-D605-40A2-4B1CECF6FA38}"/>
            </a:ext>
          </a:extLst>
        </p:cNvPr>
        <p:cNvGrpSpPr/>
        <p:nvPr/>
      </p:nvGrpSpPr>
      <p:grpSpPr>
        <a:xfrm>
          <a:off x="0" y="0"/>
          <a:ext cx="0" cy="0"/>
          <a:chOff x="0" y="0"/>
          <a:chExt cx="0" cy="0"/>
        </a:xfrm>
      </p:grpSpPr>
      <p:grpSp>
        <p:nvGrpSpPr>
          <p:cNvPr id="18" name="Group 18">
            <a:extLst>
              <a:ext uri="{FF2B5EF4-FFF2-40B4-BE49-F238E27FC236}">
                <a16:creationId xmlns:a16="http://schemas.microsoft.com/office/drawing/2014/main" id="{0E56B028-C8E8-4F58-127D-18460B4DD53D}"/>
              </a:ext>
            </a:extLst>
          </p:cNvPr>
          <p:cNvGrpSpPr/>
          <p:nvPr/>
        </p:nvGrpSpPr>
        <p:grpSpPr>
          <a:xfrm>
            <a:off x="615577" y="227534"/>
            <a:ext cx="10960847" cy="2412461"/>
            <a:chOff x="-1015980" y="-1563230"/>
            <a:chExt cx="21921695" cy="1471527"/>
          </a:xfrm>
        </p:grpSpPr>
        <p:sp>
          <p:nvSpPr>
            <p:cNvPr id="19" name="TextBox 19">
              <a:extLst>
                <a:ext uri="{FF2B5EF4-FFF2-40B4-BE49-F238E27FC236}">
                  <a16:creationId xmlns:a16="http://schemas.microsoft.com/office/drawing/2014/main" id="{B991A7C5-2472-7761-B172-26B9A42A6D01}"/>
                </a:ext>
              </a:extLst>
            </p:cNvPr>
            <p:cNvSpPr txBox="1"/>
            <p:nvPr/>
          </p:nvSpPr>
          <p:spPr>
            <a:xfrm>
              <a:off x="-254000" y="-316984"/>
              <a:ext cx="16560801" cy="225281"/>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endParaRPr lang="en-US" sz="2400" dirty="0">
                <a:solidFill>
                  <a:srgbClr val="040B1E"/>
                </a:solidFill>
                <a:latin typeface="Telegraf" panose="020B0604020202020204" charset="0"/>
                <a:ea typeface="Telegraf"/>
                <a:cs typeface="Telegraf"/>
                <a:sym typeface="Telegraf"/>
              </a:endParaRPr>
            </a:p>
          </p:txBody>
        </p:sp>
        <p:sp>
          <p:nvSpPr>
            <p:cNvPr id="20" name="TextBox 20">
              <a:extLst>
                <a:ext uri="{FF2B5EF4-FFF2-40B4-BE49-F238E27FC236}">
                  <a16:creationId xmlns:a16="http://schemas.microsoft.com/office/drawing/2014/main" id="{4F6C1CAA-94BF-F5C9-D566-8A4CB59D5B17}"/>
                </a:ext>
              </a:extLst>
            </p:cNvPr>
            <p:cNvSpPr txBox="1"/>
            <p:nvPr/>
          </p:nvSpPr>
          <p:spPr>
            <a:xfrm>
              <a:off x="-1015980" y="-1563230"/>
              <a:ext cx="21921695" cy="830060"/>
            </a:xfrm>
            <a:prstGeom prst="rect">
              <a:avLst/>
            </a:prstGeom>
          </p:spPr>
          <p:txBody>
            <a:bodyPr wrap="square" lIns="0" tIns="0" rIns="0" bIns="0" rtlCol="0" anchor="t">
              <a:spAutoFit/>
            </a:bodyPr>
            <a:lstStyle/>
            <a:p>
              <a:pPr defTabSz="609630">
                <a:lnSpc>
                  <a:spcPts val="5390"/>
                </a:lnSpc>
                <a:spcBef>
                  <a:spcPct val="0"/>
                </a:spcBef>
              </a:pPr>
              <a:r>
                <a:rPr lang="en-US" sz="4400" b="1" dirty="0">
                  <a:solidFill>
                    <a:srgbClr val="040B1E"/>
                  </a:solidFill>
                  <a:latin typeface="Telegraf Bold"/>
                  <a:ea typeface="Telegraf Bold"/>
                  <a:cs typeface="Telegraf Bold"/>
                  <a:sym typeface="Telegraf Bold"/>
                </a:rPr>
                <a:t>NTV &amp; Notice of Proposed Eviction Timeframes - Examples</a:t>
              </a:r>
            </a:p>
          </p:txBody>
        </p:sp>
      </p:grpSp>
      <p:sp>
        <p:nvSpPr>
          <p:cNvPr id="3" name="TextBox 2">
            <a:extLst>
              <a:ext uri="{FF2B5EF4-FFF2-40B4-BE49-F238E27FC236}">
                <a16:creationId xmlns:a16="http://schemas.microsoft.com/office/drawing/2014/main" id="{294D7113-8626-03D6-D4CA-A33A8F495547}"/>
              </a:ext>
            </a:extLst>
          </p:cNvPr>
          <p:cNvSpPr txBox="1"/>
          <p:nvPr/>
        </p:nvSpPr>
        <p:spPr>
          <a:xfrm>
            <a:off x="551074" y="1697595"/>
            <a:ext cx="9055263" cy="4832092"/>
          </a:xfrm>
          <a:prstGeom prst="rect">
            <a:avLst/>
          </a:prstGeom>
          <a:noFill/>
        </p:spPr>
        <p:txBody>
          <a:bodyPr wrap="square">
            <a:spAutoFit/>
          </a:bodyPr>
          <a:lstStyle/>
          <a:p>
            <a:pPr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Examples: </a:t>
            </a:r>
          </a:p>
          <a:p>
            <a:pPr marL="609630" lvl="2"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The 10-day notice of delinquent rent in manufactured home eviction cases for non-payment of rent can run concurrently with the NTV. So, if the 10-day notice is required and there is a 3-day NTV, the NTV can be given at any point during the 10-day period, and they can run together. An eviction case can be filed if both periods have expired. The landlord does not need to give the 10-day notice, wait those 10 days, and then give the 3-day NTV and wait 3 more.</a:t>
            </a:r>
          </a:p>
          <a:p>
            <a:pPr marL="609630" lvl="2"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rPr>
              <a:t>Subsidized housing also often has notices of proposed eviction, and those periods can also now run concurrently with whatever NTV period is required.</a:t>
            </a:r>
            <a:endParaRPr lang="en-US" sz="2400" dirty="0">
              <a:solidFill>
                <a:prstClr val="black"/>
              </a:solidFill>
              <a:latin typeface="Calibri"/>
            </a:endParaRPr>
          </a:p>
        </p:txBody>
      </p:sp>
      <p:grpSp>
        <p:nvGrpSpPr>
          <p:cNvPr id="2" name="Group 8">
            <a:extLst>
              <a:ext uri="{FF2B5EF4-FFF2-40B4-BE49-F238E27FC236}">
                <a16:creationId xmlns:a16="http://schemas.microsoft.com/office/drawing/2014/main" id="{B26D2F6E-6F80-901D-1E87-03AA6F9F21A2}"/>
              </a:ext>
            </a:extLst>
          </p:cNvPr>
          <p:cNvGrpSpPr/>
          <p:nvPr/>
        </p:nvGrpSpPr>
        <p:grpSpPr>
          <a:xfrm>
            <a:off x="9702800" y="4038600"/>
            <a:ext cx="1333965" cy="2219708"/>
            <a:chOff x="0" y="0"/>
            <a:chExt cx="532514" cy="886099"/>
          </a:xfrm>
        </p:grpSpPr>
        <p:sp>
          <p:nvSpPr>
            <p:cNvPr id="4" name="Freeform 9">
              <a:extLst>
                <a:ext uri="{FF2B5EF4-FFF2-40B4-BE49-F238E27FC236}">
                  <a16:creationId xmlns:a16="http://schemas.microsoft.com/office/drawing/2014/main" id="{4D138CCD-B1DC-EFCF-16BC-1773ABF3D7A6}"/>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5" name="TextBox 10">
              <a:extLst>
                <a:ext uri="{FF2B5EF4-FFF2-40B4-BE49-F238E27FC236}">
                  <a16:creationId xmlns:a16="http://schemas.microsoft.com/office/drawing/2014/main" id="{31EA2E61-73E9-3451-2A23-375C961C30C5}"/>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6" name="Group 11">
            <a:extLst>
              <a:ext uri="{FF2B5EF4-FFF2-40B4-BE49-F238E27FC236}">
                <a16:creationId xmlns:a16="http://schemas.microsoft.com/office/drawing/2014/main" id="{44845EDE-9F6F-111A-BE8A-1D455EA3BF95}"/>
              </a:ext>
            </a:extLst>
          </p:cNvPr>
          <p:cNvGrpSpPr/>
          <p:nvPr/>
        </p:nvGrpSpPr>
        <p:grpSpPr>
          <a:xfrm rot="-5400000">
            <a:off x="10175930" y="4716577"/>
            <a:ext cx="1721671" cy="1790537"/>
            <a:chOff x="0" y="0"/>
            <a:chExt cx="3443341" cy="3581075"/>
          </a:xfrm>
        </p:grpSpPr>
        <p:grpSp>
          <p:nvGrpSpPr>
            <p:cNvPr id="7" name="Group 12">
              <a:extLst>
                <a:ext uri="{FF2B5EF4-FFF2-40B4-BE49-F238E27FC236}">
                  <a16:creationId xmlns:a16="http://schemas.microsoft.com/office/drawing/2014/main" id="{B379AB83-7081-5FD0-37C4-F64055554FA7}"/>
                </a:ext>
              </a:extLst>
            </p:cNvPr>
            <p:cNvGrpSpPr/>
            <p:nvPr/>
          </p:nvGrpSpPr>
          <p:grpSpPr>
            <a:xfrm rot="5400000">
              <a:off x="791968" y="929702"/>
              <a:ext cx="3581075" cy="1721671"/>
              <a:chOff x="0" y="0"/>
              <a:chExt cx="660400" cy="317500"/>
            </a:xfrm>
          </p:grpSpPr>
          <p:sp>
            <p:nvSpPr>
              <p:cNvPr id="24" name="Freeform 13">
                <a:extLst>
                  <a:ext uri="{FF2B5EF4-FFF2-40B4-BE49-F238E27FC236}">
                    <a16:creationId xmlns:a16="http://schemas.microsoft.com/office/drawing/2014/main" id="{9AA6F0EC-6E13-39BF-9ACD-5BDEABAA5848}"/>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25" name="TextBox 14">
                <a:extLst>
                  <a:ext uri="{FF2B5EF4-FFF2-40B4-BE49-F238E27FC236}">
                    <a16:creationId xmlns:a16="http://schemas.microsoft.com/office/drawing/2014/main" id="{98939BE8-8FDD-150A-2B71-2709C8EE890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21" name="Group 15">
              <a:extLst>
                <a:ext uri="{FF2B5EF4-FFF2-40B4-BE49-F238E27FC236}">
                  <a16:creationId xmlns:a16="http://schemas.microsoft.com/office/drawing/2014/main" id="{06194475-634E-E75E-F4BC-1E360A7E6249}"/>
                </a:ext>
              </a:extLst>
            </p:cNvPr>
            <p:cNvGrpSpPr/>
            <p:nvPr/>
          </p:nvGrpSpPr>
          <p:grpSpPr>
            <a:xfrm rot="5400000">
              <a:off x="-929702" y="929702"/>
              <a:ext cx="3581075" cy="1721671"/>
              <a:chOff x="0" y="0"/>
              <a:chExt cx="660400" cy="317500"/>
            </a:xfrm>
          </p:grpSpPr>
          <p:sp>
            <p:nvSpPr>
              <p:cNvPr id="22" name="Freeform 16">
                <a:extLst>
                  <a:ext uri="{FF2B5EF4-FFF2-40B4-BE49-F238E27FC236}">
                    <a16:creationId xmlns:a16="http://schemas.microsoft.com/office/drawing/2014/main" id="{8E96193F-CE32-1768-EAB8-8A2BF4A602C8}"/>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23" name="TextBox 17">
                <a:extLst>
                  <a:ext uri="{FF2B5EF4-FFF2-40B4-BE49-F238E27FC236}">
                    <a16:creationId xmlns:a16="http://schemas.microsoft.com/office/drawing/2014/main" id="{878E5557-AB2F-857C-8301-5D0A8CF8EEC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spTree>
    <p:extLst>
      <p:ext uri="{BB962C8B-B14F-4D97-AF65-F5344CB8AC3E}">
        <p14:creationId xmlns:p14="http://schemas.microsoft.com/office/powerpoint/2010/main" val="1023573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09C73-16E6-5718-B13F-28CC197B06A6}"/>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72F9FBBE-F3AB-3B24-788B-6C6AF0927CA1}"/>
              </a:ext>
            </a:extLst>
          </p:cNvPr>
          <p:cNvSpPr txBox="1"/>
          <p:nvPr/>
        </p:nvSpPr>
        <p:spPr>
          <a:xfrm>
            <a:off x="3149600" y="431800"/>
            <a:ext cx="8498624" cy="6158609"/>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Rebecca is late paying her rent in a manufactured housing community. Amber,  her landlord, gives her a 10-day notice to pay rent on Thursday, November 13</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a:t>
            </a:r>
          </a:p>
          <a:p>
            <a:pPr defTabSz="609630">
              <a:lnSpc>
                <a:spcPts val="5390"/>
              </a:lnSpc>
              <a:spcBef>
                <a:spcPct val="0"/>
              </a:spcBef>
              <a:defRPr/>
            </a:pPr>
            <a:endParaRPr lang="en-US" sz="2933" b="1" dirty="0">
              <a:solidFill>
                <a:srgbClr val="040B1E"/>
              </a:solidFill>
              <a:latin typeface="Telegraf Bold"/>
              <a:ea typeface="Telegraf Bold"/>
              <a:cs typeface="Telegraf Bold"/>
              <a:sym typeface="Telegraf Bold"/>
            </a:endParaRPr>
          </a:p>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When does Rebecca have to pay rent by in order to avoid eviction? </a:t>
            </a:r>
          </a:p>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If Amber gives a 3-day notice to vacate on November 14</a:t>
            </a:r>
            <a:r>
              <a:rPr lang="en-US" sz="2933" b="1" baseline="30000" dirty="0">
                <a:solidFill>
                  <a:srgbClr val="040B1E"/>
                </a:solidFill>
                <a:latin typeface="Telegraf Bold"/>
                <a:ea typeface="Telegraf Bold"/>
                <a:cs typeface="Telegraf Bold"/>
                <a:sym typeface="Telegraf Bold"/>
              </a:rPr>
              <a:t>th</a:t>
            </a:r>
            <a:r>
              <a:rPr lang="en-US" sz="2933" b="1" dirty="0">
                <a:solidFill>
                  <a:srgbClr val="040B1E"/>
                </a:solidFill>
                <a:latin typeface="Telegraf Bold"/>
                <a:ea typeface="Telegraf Bold"/>
                <a:cs typeface="Telegraf Bold"/>
                <a:sym typeface="Telegraf Bold"/>
              </a:rPr>
              <a:t>, when can she file the eviction suit? Is this notice proper?</a:t>
            </a:r>
          </a:p>
        </p:txBody>
      </p:sp>
      <p:pic>
        <p:nvPicPr>
          <p:cNvPr id="6" name="Picture 5" descr="A cartoon character leaning on a question mark&#10;&#10;AI-generated content may be incorrect.">
            <a:extLst>
              <a:ext uri="{FF2B5EF4-FFF2-40B4-BE49-F238E27FC236}">
                <a16:creationId xmlns:a16="http://schemas.microsoft.com/office/drawing/2014/main" id="{9F02ED70-9335-88F8-F94C-8874550D6A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303875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2627-112B-63B1-8F72-8408EDE2BDB9}"/>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FACAD7D8-3807-94D5-9391-8EBE1A219EBC}"/>
              </a:ext>
            </a:extLst>
          </p:cNvPr>
          <p:cNvGrpSpPr/>
          <p:nvPr/>
        </p:nvGrpSpPr>
        <p:grpSpPr>
          <a:xfrm>
            <a:off x="685800" y="431800"/>
            <a:ext cx="8591166" cy="6416310"/>
            <a:chOff x="-270043" y="-1412993"/>
            <a:chExt cx="17182332" cy="5181163"/>
          </a:xfrm>
        </p:grpSpPr>
        <p:sp>
          <p:nvSpPr>
            <p:cNvPr id="22" name="TextBox 19">
              <a:extLst>
                <a:ext uri="{FF2B5EF4-FFF2-40B4-BE49-F238E27FC236}">
                  <a16:creationId xmlns:a16="http://schemas.microsoft.com/office/drawing/2014/main" id="{48EBE107-1C67-B5F5-46BD-CC0DA47F847E}"/>
                </a:ext>
              </a:extLst>
            </p:cNvPr>
            <p:cNvSpPr txBox="1"/>
            <p:nvPr/>
          </p:nvSpPr>
          <p:spPr>
            <a:xfrm>
              <a:off x="-270043" y="65395"/>
              <a:ext cx="16560800" cy="3702775"/>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Current summary disposition procedures almost never apply to eviction cases due to how long summary disposition motions must be on file before being considered and the timeframe in which an eviction must be heard.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Now there is a new expedited summary disposition procedure only for evictions – but </a:t>
              </a:r>
              <a:r>
                <a:rPr kumimoji="0" lang="en-US" sz="2667" b="1"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only</a:t>
              </a:r>
              <a:r>
                <a:rPr kumimoji="0" lang="en-US" sz="2133" b="1"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for Forcible Entry &amp; Detainer/Squatter cases</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If one of these is filed in a case where the defendant is </a:t>
              </a:r>
              <a:r>
                <a:rPr kumimoji="0" lang="en-US" sz="2133"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a:t>
              </a: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a squatter, it must be denied even if you believe the landlord will win at trial.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6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08093C36-350C-2961-2E07-470CCCDE8B05}"/>
                </a:ext>
              </a:extLst>
            </p:cNvPr>
            <p:cNvSpPr txBox="1"/>
            <p:nvPr/>
          </p:nvSpPr>
          <p:spPr>
            <a:xfrm>
              <a:off x="-1" y="-1412993"/>
              <a:ext cx="16912290" cy="1118382"/>
            </a:xfrm>
            <a:prstGeom prst="rect">
              <a:avLst/>
            </a:prstGeom>
          </p:spPr>
          <p:txBody>
            <a:bodyPr wrap="square"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New Expedited Version</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915083E6-E274-4B0A-1632-563938BB03CC}"/>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F1AAE72F-8246-58FE-4CF9-DEF7F1FF380D}"/>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BCB99B74-E28A-750D-DD7C-6E13A870153C}"/>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15906EB9-49A0-5F99-875F-6F2206CC766D}"/>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94620B3F-4511-D5B8-7FA7-8757C75DDCB2}"/>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1F056813-4A52-F8D0-15F0-C8E79510CD8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DBBDC94C-1DC3-912D-D791-277EEEB9D600}"/>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4BF365B0-67EC-9B72-BC73-6E3EA7521984}"/>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DBF301EF-EBE2-BADF-1B6F-442CFCE3CB7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1CBDD28C-58C8-60F6-B3BE-0EFAC3AE0FED}"/>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838723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D965D-617E-8AB7-575C-F4FB32BA4F6A}"/>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926B468B-D203-7525-9221-66B545DDECC4}"/>
              </a:ext>
            </a:extLst>
          </p:cNvPr>
          <p:cNvGrpSpPr/>
          <p:nvPr/>
        </p:nvGrpSpPr>
        <p:grpSpPr>
          <a:xfrm>
            <a:off x="691445" y="431800"/>
            <a:ext cx="8585521" cy="5765005"/>
            <a:chOff x="-258754" y="-1412993"/>
            <a:chExt cx="17171041" cy="4655238"/>
          </a:xfrm>
        </p:grpSpPr>
        <p:sp>
          <p:nvSpPr>
            <p:cNvPr id="22" name="TextBox 19">
              <a:extLst>
                <a:ext uri="{FF2B5EF4-FFF2-40B4-BE49-F238E27FC236}">
                  <a16:creationId xmlns:a16="http://schemas.microsoft.com/office/drawing/2014/main" id="{CA624ABE-39D0-4744-44EC-96CE262CF046}"/>
                </a:ext>
              </a:extLst>
            </p:cNvPr>
            <p:cNvSpPr txBox="1"/>
            <p:nvPr/>
          </p:nvSpPr>
          <p:spPr>
            <a:xfrm>
              <a:off x="-258754" y="-54705"/>
              <a:ext cx="16560797" cy="3296950"/>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Prop Code Sec. 24.001: A person commits a forcible entry and detainer (FED) if the person enters the real property of another without legal authority or by force and refuses to surrender possession on demand.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It does </a:t>
              </a:r>
              <a:r>
                <a:rPr kumimoji="0" lang="en-US" sz="2667"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a:t>
              </a: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count as a FED if the person enters with the consent of:</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person in actual possession of the property;</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tenant at will or by sufferance; or</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person who acquired possession by forcible entry (a squatter).</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6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3ABD0AC2-9AE1-5932-EF65-BD859C72AE20}"/>
                </a:ext>
              </a:extLst>
            </p:cNvPr>
            <p:cNvSpPr txBox="1"/>
            <p:nvPr/>
          </p:nvSpPr>
          <p:spPr>
            <a:xfrm>
              <a:off x="-2" y="-1412993"/>
              <a:ext cx="16912289" cy="1118383"/>
            </a:xfrm>
            <a:prstGeom prst="rect">
              <a:avLst/>
            </a:prstGeom>
          </p:spPr>
          <p:txBody>
            <a:bodyPr wrap="square"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Definition of Squatter</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914E1B54-7640-254F-A00F-8C359719EF35}"/>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E87D89CA-BA0B-2850-668F-447CDCD8DBEB}"/>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562482C2-578A-E41F-BD16-59FA2F8B097E}"/>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A5D9BE5A-39B1-BB08-C4F7-0C2C63ADE46A}"/>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4B3C774A-9129-7366-F05A-7C3FCBD226DB}"/>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51DAA077-7D5A-36FE-0513-9B96B591578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FB7A46D6-937F-77E4-B6A8-46E4DCE7CE6D}"/>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BD0BFEDA-B656-E02B-3B67-0FC76B8B4D17}"/>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8CB22D62-4FD0-321D-E81F-DCBCC7366731}"/>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2D412380-B793-D1AB-68D3-B19A2EA36112}"/>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208275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56B44B-D1D3-D1EB-A70B-712006EC63C1}"/>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3C9AEADA-6B43-058C-D98A-15D812ACA77E}"/>
              </a:ext>
            </a:extLst>
          </p:cNvPr>
          <p:cNvGrpSpPr/>
          <p:nvPr/>
        </p:nvGrpSpPr>
        <p:grpSpPr>
          <a:xfrm>
            <a:off x="699052" y="431800"/>
            <a:ext cx="8280400" cy="5928509"/>
            <a:chOff x="-243539" y="-1412993"/>
            <a:chExt cx="16560800" cy="4787268"/>
          </a:xfrm>
        </p:grpSpPr>
        <p:sp>
          <p:nvSpPr>
            <p:cNvPr id="22" name="TextBox 19">
              <a:extLst>
                <a:ext uri="{FF2B5EF4-FFF2-40B4-BE49-F238E27FC236}">
                  <a16:creationId xmlns:a16="http://schemas.microsoft.com/office/drawing/2014/main" id="{E7CF624A-302F-7EF9-29CF-EC61D44C9D01}"/>
                </a:ext>
              </a:extLst>
            </p:cNvPr>
            <p:cNvSpPr txBox="1"/>
            <p:nvPr/>
          </p:nvSpPr>
          <p:spPr>
            <a:xfrm>
              <a:off x="-243539" y="-105137"/>
              <a:ext cx="16560800" cy="3479412"/>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Landlords may include a motion for summary disposition </a:t>
              </a:r>
              <a:r>
                <a:rPr kumimoji="0" lang="en-US" sz="2400" b="0"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judgment without trial)  </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with their petition if there are no disputed facts.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Tenants have four days after service to respond and request a trial if there is a genuine dispute.</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sworn motion must set out all supporting facts and any documents relied on must be attached.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petition must include a required notice (language on next slide).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322478F6-E120-0BDB-E733-D23CF5ADFB1B}"/>
                </a:ext>
              </a:extLst>
            </p:cNvPr>
            <p:cNvSpPr txBox="1"/>
            <p:nvPr/>
          </p:nvSpPr>
          <p:spPr>
            <a:xfrm>
              <a:off x="1" y="-1412993"/>
              <a:ext cx="15524048" cy="1118383"/>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General Procedures</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C274DECE-CAD2-350C-45A4-5F4C57FAE8EB}"/>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97E350CC-FAEB-3B8C-FA4A-63794B104739}"/>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5CB03DDE-2978-2753-7ACA-56413EAAD6C3}"/>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FA1CF01C-754B-55FA-01FB-722B751A97FC}"/>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18DF2D49-10C4-C558-BDA5-18E6AB1EED69}"/>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49196593-DFEA-6C56-80B1-049C2DB5CF3E}"/>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D6DF1D8D-2EB5-A120-6C93-ECAED18D0F52}"/>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E42D69EF-BC34-23AB-5454-6740485DD153}"/>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17084903-B474-F7AB-5601-36B7B7E01994}"/>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A03DB1BF-132B-3FBA-DB40-92B8477F706F}"/>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040734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8184A-0AD5-39A6-33F3-A4AB22590E0A}"/>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7122729E-78E7-CB7E-484F-133FE08FE6A5}"/>
              </a:ext>
            </a:extLst>
          </p:cNvPr>
          <p:cNvGrpSpPr/>
          <p:nvPr/>
        </p:nvGrpSpPr>
        <p:grpSpPr>
          <a:xfrm>
            <a:off x="558800" y="305004"/>
            <a:ext cx="8280400" cy="5995681"/>
            <a:chOff x="-254000" y="-1952186"/>
            <a:chExt cx="16560800" cy="5543972"/>
          </a:xfrm>
        </p:grpSpPr>
        <p:sp>
          <p:nvSpPr>
            <p:cNvPr id="22" name="TextBox 19">
              <a:extLst>
                <a:ext uri="{FF2B5EF4-FFF2-40B4-BE49-F238E27FC236}">
                  <a16:creationId xmlns:a16="http://schemas.microsoft.com/office/drawing/2014/main" id="{3A3B6CEF-5BEE-7ADF-BEBD-3EE2C25AEE04}"/>
                </a:ext>
              </a:extLst>
            </p:cNvPr>
            <p:cNvSpPr txBox="1"/>
            <p:nvPr/>
          </p:nvSpPr>
          <p:spPr>
            <a:xfrm>
              <a:off x="-254000" y="-316984"/>
              <a:ext cx="16560800" cy="3908770"/>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following notice must be in English &amp; Spanish on the first page in </a:t>
              </a:r>
              <a:r>
                <a:rPr kumimoji="0" lang="en-US" sz="2133"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bold and conspicuous print.</a:t>
              </a:r>
              <a:endPar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0" marR="0" lvl="0" indent="0" algn="l" defTabSz="609630" rtl="0" eaLnBrk="1" fontAlgn="auto" latinLnBrk="0" hangingPunct="1">
                <a:lnSpc>
                  <a:spcPct val="100000"/>
                </a:lnSpc>
                <a:spcBef>
                  <a:spcPct val="0"/>
                </a:spcBef>
                <a:spcAft>
                  <a:spcPts val="1200"/>
                </a:spcAft>
                <a:buClrTx/>
                <a:buSzTx/>
                <a:buFontTx/>
                <a:buNone/>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petition includes a motion for summary disposition. If the motion shows there are no genuinely disputed facts that would prevent a judgment in favor of the landlord, the court may enter judgment in favor of the landlord without a trial unless:</a:t>
              </a:r>
            </a:p>
            <a:p>
              <a:pPr marL="0" marR="0" lvl="0" indent="0" algn="l" defTabSz="609630" rtl="0" eaLnBrk="1" fontAlgn="auto" latinLnBrk="0" hangingPunct="1">
                <a:lnSpc>
                  <a:spcPct val="100000"/>
                </a:lnSpc>
                <a:spcBef>
                  <a:spcPct val="0"/>
                </a:spcBef>
                <a:spcAft>
                  <a:spcPts val="1200"/>
                </a:spcAft>
                <a:buClrTx/>
                <a:buSzTx/>
                <a:buFontTx/>
                <a:buNone/>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(1) not later than the fourth day after you are served with the landlord ’s sworn petition, you file a response setting out supporting facts and any applicable documents on which your response relies; and</a:t>
              </a:r>
            </a:p>
            <a:p>
              <a:pPr marL="0" marR="0" lvl="0" indent="0" algn="l" defTabSz="609630" rtl="0" eaLnBrk="1" fontAlgn="auto" latinLnBrk="0" hangingPunct="1">
                <a:lnSpc>
                  <a:spcPct val="100000"/>
                </a:lnSpc>
                <a:spcBef>
                  <a:spcPct val="0"/>
                </a:spcBef>
                <a:spcAft>
                  <a:spcPts val="1200"/>
                </a:spcAft>
                <a:buClrTx/>
                <a:buSzTx/>
                <a:buFontTx/>
                <a:buNone/>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(2) the justice court determines that service on you was proper and, based on the landlord ’s sworn petition and your response, there are genuinely disputed facts that would prevent a judgment in favor of the landlord.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25ED587F-C06A-7ECC-BCDA-D7EE16A59FA7}"/>
                </a:ext>
              </a:extLst>
            </p:cNvPr>
            <p:cNvSpPr txBox="1"/>
            <p:nvPr/>
          </p:nvSpPr>
          <p:spPr>
            <a:xfrm>
              <a:off x="-254000" y="-1952186"/>
              <a:ext cx="15524048" cy="1280651"/>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Notice in the Petition</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9CE42E82-FA61-EB33-C072-3A634142F46E}"/>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DFE01F43-BD57-8B8F-577E-B29447B37613}"/>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7DC6EDD9-3217-3C5B-169D-1C93F57A9A2A}"/>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C150D890-D685-3AAB-B94C-F59836CD9252}"/>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A7CC183F-80A4-91E1-9DE8-00062EDE6DE8}"/>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ACB810A9-CF20-8575-3185-D86F13B6513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AB4C5034-A048-73FD-8AD4-488EB07ED723}"/>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B6A754B8-757F-CB46-251C-B5F116419409}"/>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F77F35CF-A260-1A99-0F89-A4E79816E329}"/>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22EB65B3-B8E0-1881-B8C1-6200868B269E}"/>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269742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7AFDF-7FBB-7296-4D0B-3410C0B5A28B}"/>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C2EA81E9-94A9-1BFA-96AC-42263C1F7DDC}"/>
              </a:ext>
            </a:extLst>
          </p:cNvPr>
          <p:cNvGrpSpPr/>
          <p:nvPr/>
        </p:nvGrpSpPr>
        <p:grpSpPr>
          <a:xfrm>
            <a:off x="685800" y="482600"/>
            <a:ext cx="8538057" cy="5670420"/>
            <a:chOff x="-270043" y="-1412993"/>
            <a:chExt cx="16576843" cy="4937857"/>
          </a:xfrm>
        </p:grpSpPr>
        <p:sp>
          <p:nvSpPr>
            <p:cNvPr id="22" name="TextBox 19">
              <a:extLst>
                <a:ext uri="{FF2B5EF4-FFF2-40B4-BE49-F238E27FC236}">
                  <a16:creationId xmlns:a16="http://schemas.microsoft.com/office/drawing/2014/main" id="{97E44C3D-8BB4-8CAE-EB59-44175CF1BAA6}"/>
                </a:ext>
              </a:extLst>
            </p:cNvPr>
            <p:cNvSpPr txBox="1"/>
            <p:nvPr/>
          </p:nvSpPr>
          <p:spPr>
            <a:xfrm>
              <a:off x="-270043" y="-39733"/>
              <a:ext cx="16576843" cy="3564597"/>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Should be </a:t>
              </a:r>
              <a:r>
                <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granted</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if:</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Motion and petition show no disputed facts,</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There was proper service on the tenant, and</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tenant did not answer </a:t>
              </a:r>
              <a:r>
                <a:rPr kumimoji="0" lang="en-US" sz="2400" b="0"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or</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the answer does not show a disputed fact.</a:t>
              </a:r>
            </a:p>
            <a:p>
              <a:pPr marL="304815" marR="0" lvl="1" indent="0" algn="l" defTabSz="609630" rtl="0" eaLnBrk="1" fontAlgn="auto" latinLnBrk="0" hangingPunct="1">
                <a:lnSpc>
                  <a:spcPct val="100000"/>
                </a:lnSpc>
                <a:spcBef>
                  <a:spcPct val="0"/>
                </a:spcBef>
                <a:spcAft>
                  <a:spcPts val="1200"/>
                </a:spcAft>
                <a:buClrTx/>
                <a:buSzTx/>
                <a:buFontTx/>
                <a:buNone/>
                <a:tabLst/>
                <a:defRPr/>
              </a:pPr>
              <a:r>
                <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Note: </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court </a:t>
              </a:r>
              <a:r>
                <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may</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consider a tenant’s late answer if it was received prior to judgment and </a:t>
              </a:r>
              <a:r>
                <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“it shows a genuinely disputed fact that would prevent judgment in favor of the landlord.”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88174689-816B-8D0F-B899-094030876092}"/>
                </a:ext>
              </a:extLst>
            </p:cNvPr>
            <p:cNvSpPr txBox="1"/>
            <p:nvPr/>
          </p:nvSpPr>
          <p:spPr>
            <a:xfrm>
              <a:off x="0" y="-1412993"/>
              <a:ext cx="15524048" cy="1206067"/>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Ruling on the Motion</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04FEF915-7D0F-CEA0-F70F-A49C1773B651}"/>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B00BC854-FE8A-2F72-AE07-9D88D381892A}"/>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72E36A85-725C-3B91-DB3E-ECCC40665C91}"/>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70DA36D8-E378-FFA5-3365-3987142B5216}"/>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4DCFD497-FFA1-FE1C-3C7B-54F978D85940}"/>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0AA2FC41-EA5D-1117-E002-35290B73D8DE}"/>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FAEF6325-9E9E-74A1-FE80-20C896EE3265}"/>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43F3F713-EC4B-403B-E36B-B130B2E15649}"/>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938C5FB2-6042-457C-272B-30A0BD7F6EE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419DBDF8-C43C-E175-5BA3-3D6622F8A8C1}"/>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40709107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CC781-7C64-1C37-607D-4C8430709BAE}"/>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1131A82B-5CD8-16AA-5650-61418AE04B75}"/>
              </a:ext>
            </a:extLst>
          </p:cNvPr>
          <p:cNvGrpSpPr/>
          <p:nvPr/>
        </p:nvGrpSpPr>
        <p:grpSpPr>
          <a:xfrm>
            <a:off x="826897" y="482600"/>
            <a:ext cx="8661400" cy="3631570"/>
            <a:chOff x="0" y="-1412993"/>
            <a:chExt cx="16576843" cy="3162407"/>
          </a:xfrm>
        </p:grpSpPr>
        <p:sp>
          <p:nvSpPr>
            <p:cNvPr id="22" name="TextBox 19">
              <a:extLst>
                <a:ext uri="{FF2B5EF4-FFF2-40B4-BE49-F238E27FC236}">
                  <a16:creationId xmlns:a16="http://schemas.microsoft.com/office/drawing/2014/main" id="{7F0FDFD3-09D8-709A-52F8-9874DAAABAFE}"/>
                </a:ext>
              </a:extLst>
            </p:cNvPr>
            <p:cNvSpPr txBox="1"/>
            <p:nvPr/>
          </p:nvSpPr>
          <p:spPr>
            <a:xfrm>
              <a:off x="0" y="650553"/>
              <a:ext cx="16576843" cy="1098861"/>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Notice of a summary disposition should be sent to the defendant just like a default judgment.</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A139CEEC-D08F-F290-752E-5CC734D13EC0}"/>
                </a:ext>
              </a:extLst>
            </p:cNvPr>
            <p:cNvSpPr txBox="1"/>
            <p:nvPr/>
          </p:nvSpPr>
          <p:spPr>
            <a:xfrm>
              <a:off x="0" y="-1412993"/>
              <a:ext cx="15524049" cy="1206067"/>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Notice to the Defendant</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4B2916EA-5D66-7F87-6727-18CC5C92D72A}"/>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DD55D5FC-E3EF-E454-D6BD-FC236580FF9A}"/>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5898828D-4460-E2D4-5F24-7344F01B4B29}"/>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87572129-04EF-50F8-DE59-577D6503F0DE}"/>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590C42B0-4458-FB2D-6B83-1F495BC730C3}"/>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B84BCC07-EB04-2CEA-7184-B59A8C0D2BC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3245919A-86B0-3B9B-A42B-C277B3E22EB4}"/>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AA44F157-8D1C-76B0-2291-A1B4B5C9C5FD}"/>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3C067A7B-1D26-87B0-54FF-E145F1A4C577}"/>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52204FF4-C230-4AE0-939F-855F88BFD45E}"/>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706374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6BF88-9E25-9FED-3878-47315FF4B46E}"/>
              </a:ext>
            </a:extLst>
          </p:cNvPr>
          <p:cNvSpPr>
            <a:spLocks noGrp="1"/>
          </p:cNvSpPr>
          <p:nvPr>
            <p:ph type="title"/>
          </p:nvPr>
        </p:nvSpPr>
        <p:spPr>
          <a:xfrm>
            <a:off x="761803" y="350196"/>
            <a:ext cx="4646904" cy="1624520"/>
          </a:xfrm>
        </p:spPr>
        <p:txBody>
          <a:bodyPr anchor="ctr">
            <a:normAutofit/>
          </a:bodyPr>
          <a:lstStyle/>
          <a:p>
            <a:r>
              <a:rPr lang="en-US" sz="4000"/>
              <a:t>Agenda</a:t>
            </a:r>
          </a:p>
        </p:txBody>
      </p:sp>
      <p:sp>
        <p:nvSpPr>
          <p:cNvPr id="3" name="Content Placeholder 2">
            <a:extLst>
              <a:ext uri="{FF2B5EF4-FFF2-40B4-BE49-F238E27FC236}">
                <a16:creationId xmlns:a16="http://schemas.microsoft.com/office/drawing/2014/main" id="{C490E370-1383-4F01-E822-72D9D8B5AA88}"/>
              </a:ext>
            </a:extLst>
          </p:cNvPr>
          <p:cNvSpPr>
            <a:spLocks noGrp="1"/>
          </p:cNvSpPr>
          <p:nvPr>
            <p:ph idx="1"/>
          </p:nvPr>
        </p:nvSpPr>
        <p:spPr>
          <a:xfrm>
            <a:off x="761802" y="2285999"/>
            <a:ext cx="4646905" cy="4475747"/>
          </a:xfrm>
        </p:spPr>
        <p:txBody>
          <a:bodyPr anchor="ctr">
            <a:normAutofit/>
          </a:bodyPr>
          <a:lstStyle/>
          <a:p>
            <a:r>
              <a:rPr lang="en-US" dirty="0"/>
              <a:t>Notices to Vacate</a:t>
            </a:r>
          </a:p>
          <a:p>
            <a:r>
              <a:rPr lang="en-US" dirty="0"/>
              <a:t>Summary Disposition</a:t>
            </a:r>
          </a:p>
          <a:p>
            <a:r>
              <a:rPr lang="en-US" dirty="0"/>
              <a:t>Service of Citation </a:t>
            </a:r>
          </a:p>
          <a:p>
            <a:r>
              <a:rPr lang="en-US" dirty="0"/>
              <a:t>Trial Changes</a:t>
            </a:r>
          </a:p>
          <a:p>
            <a:r>
              <a:rPr lang="en-US" dirty="0"/>
              <a:t>Service of Writs of Possession</a:t>
            </a:r>
          </a:p>
          <a:p>
            <a:r>
              <a:rPr lang="en-US" dirty="0"/>
              <a:t>Appeals</a:t>
            </a:r>
          </a:p>
          <a:p>
            <a:r>
              <a:rPr lang="en-US" dirty="0"/>
              <a:t>Squatters</a:t>
            </a:r>
          </a:p>
        </p:txBody>
      </p:sp>
      <p:pic>
        <p:nvPicPr>
          <p:cNvPr id="5" name="Picture 4" descr="A hand holding a pen and shading circles on a sheet">
            <a:extLst>
              <a:ext uri="{FF2B5EF4-FFF2-40B4-BE49-F238E27FC236}">
                <a16:creationId xmlns:a16="http://schemas.microsoft.com/office/drawing/2014/main" id="{E5EDB24B-28B7-D6E8-7135-EEFCB2BDBCB8}"/>
              </a:ext>
            </a:extLst>
          </p:cNvPr>
          <p:cNvPicPr>
            <a:picLocks noChangeAspect="1"/>
          </p:cNvPicPr>
          <p:nvPr/>
        </p:nvPicPr>
        <p:blipFill>
          <a:blip r:embed="rId2"/>
          <a:srcRect l="36317" r="11846" b="-2"/>
          <a:stretch>
            <a:fillRect/>
          </a:stretch>
        </p:blipFill>
        <p:spPr>
          <a:xfrm>
            <a:off x="6096000" y="1"/>
            <a:ext cx="6102825" cy="6858000"/>
          </a:xfrm>
          <a:prstGeom prst="rect">
            <a:avLst/>
          </a:prstGeom>
        </p:spPr>
      </p:pic>
    </p:spTree>
    <p:extLst>
      <p:ext uri="{BB962C8B-B14F-4D97-AF65-F5344CB8AC3E}">
        <p14:creationId xmlns:p14="http://schemas.microsoft.com/office/powerpoint/2010/main" val="2044269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8DFAE-98BD-131D-B575-D5215F17172E}"/>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A80A72CF-D5EE-E648-8456-51C4B75AD345}"/>
              </a:ext>
            </a:extLst>
          </p:cNvPr>
          <p:cNvGrpSpPr/>
          <p:nvPr/>
        </p:nvGrpSpPr>
        <p:grpSpPr>
          <a:xfrm>
            <a:off x="457200" y="267623"/>
            <a:ext cx="11049000" cy="5253324"/>
            <a:chOff x="-729837" y="-1600197"/>
            <a:chExt cx="21812362" cy="4574647"/>
          </a:xfrm>
        </p:grpSpPr>
        <p:sp>
          <p:nvSpPr>
            <p:cNvPr id="22" name="TextBox 19">
              <a:extLst>
                <a:ext uri="{FF2B5EF4-FFF2-40B4-BE49-F238E27FC236}">
                  <a16:creationId xmlns:a16="http://schemas.microsoft.com/office/drawing/2014/main" id="{869DB163-8BDE-9E40-A483-E505FD76E6DD}"/>
                </a:ext>
              </a:extLst>
            </p:cNvPr>
            <p:cNvSpPr txBox="1"/>
            <p:nvPr/>
          </p:nvSpPr>
          <p:spPr>
            <a:xfrm>
              <a:off x="-729837" y="-571667"/>
              <a:ext cx="16576842" cy="3546117"/>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bill says that if the court determines that there are genuinely disputed facts, the court shall set the trial date between 10 and 21 days from the filling of the petition, or may immediately set the case for trial upon the tenant’s request for a trial/showing of disputed facts.</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But as of now, TRCP 510.4(a)(10) states that the trial date must be included in the citation, which will need to be served on the defendant prior to the court’s determination of the summary disposition.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Court could potentially rule on the summary disposition on the date/time of trial if desired.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If done before, must make sure it is clear ASAP to all parties whether the motion was granted/denied and if there is still a trial setting or not.</a:t>
              </a:r>
            </a:p>
          </p:txBody>
        </p:sp>
        <p:sp>
          <p:nvSpPr>
            <p:cNvPr id="23" name="TextBox 20">
              <a:extLst>
                <a:ext uri="{FF2B5EF4-FFF2-40B4-BE49-F238E27FC236}">
                  <a16:creationId xmlns:a16="http://schemas.microsoft.com/office/drawing/2014/main" id="{1702B9F5-C98B-EBA1-C17B-939684B4E73F}"/>
                </a:ext>
              </a:extLst>
            </p:cNvPr>
            <p:cNvSpPr txBox="1"/>
            <p:nvPr/>
          </p:nvSpPr>
          <p:spPr>
            <a:xfrm>
              <a:off x="-729837" y="-1600197"/>
              <a:ext cx="21812362" cy="603033"/>
            </a:xfrm>
            <a:prstGeom prst="rect">
              <a:avLst/>
            </a:prstGeom>
          </p:spPr>
          <p:txBody>
            <a:bodyPr wrap="square"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Summary Disposition – Timing</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A4C17793-5B46-D073-0483-C183733BE435}"/>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26EA032F-68EC-DE7F-F679-26D6E64FC10A}"/>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1B9E8475-3F5C-5296-ACD4-D4C075CF94A8}"/>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B2198BA4-B777-8F28-0D33-69A3687BC38A}"/>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D1AFFE84-B3CC-A79C-3542-9CEDA07F521D}"/>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1406F8A8-72FA-C3CD-AD94-9976CF0F0F89}"/>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8674C2BA-3D0D-5C24-E3C0-14F78F9E188E}"/>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EFD5C72B-E6DC-C278-2AA1-C2D13F7C994E}"/>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71A2BA65-951C-4D9A-92F8-8D13815FE74E}"/>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1759465A-B674-6A89-C012-173CC3A07672}"/>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38009502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96A5B-0BD8-1B27-AB55-ACDC4C66CE99}"/>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6CD0CE65-C86B-E707-E61A-98167C5CB276}"/>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A6EF75CF-6B51-3B01-DEF5-E8E8B6418E29}"/>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4F918B5F-1843-8386-BE3F-C257D5CBF0FC}"/>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8218E9EC-C7CB-91A3-CF60-9D6B78955459}"/>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DBE7022D-D8A5-4195-A6FE-28A478F8C334}"/>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36B57B42-5505-6E44-1A37-C69DBE0283A4}"/>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86A5AEA8-7DB5-987B-9BBF-8F5935AABE32}"/>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E146AEAC-1519-ED2F-8375-96631AC0C606}"/>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BC8FA67D-1770-AA4D-DB9E-9AF504321AD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5189C764-97ED-60C5-4BB0-B79F86D9BA4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BBFD6773-9043-4CF4-390F-EA22AEF5436A}"/>
              </a:ext>
            </a:extLst>
          </p:cNvPr>
          <p:cNvGrpSpPr/>
          <p:nvPr/>
        </p:nvGrpSpPr>
        <p:grpSpPr>
          <a:xfrm>
            <a:off x="685800" y="553924"/>
            <a:ext cx="8382000" cy="5403904"/>
            <a:chOff x="-875532" y="-1338475"/>
            <a:chExt cx="16764000" cy="5635478"/>
          </a:xfrm>
        </p:grpSpPr>
        <p:sp>
          <p:nvSpPr>
            <p:cNvPr id="19" name="TextBox 19">
              <a:extLst>
                <a:ext uri="{FF2B5EF4-FFF2-40B4-BE49-F238E27FC236}">
                  <a16:creationId xmlns:a16="http://schemas.microsoft.com/office/drawing/2014/main" id="{14F6B9B7-2405-57A1-5401-3CFC68377D31}"/>
                </a:ext>
              </a:extLst>
            </p:cNvPr>
            <p:cNvSpPr txBox="1"/>
            <p:nvPr/>
          </p:nvSpPr>
          <p:spPr>
            <a:xfrm>
              <a:off x="-875532" y="-260711"/>
              <a:ext cx="16764000" cy="4557714"/>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Sheriff/constable must make diligent effort to serve the citation and petition not later than the 5</a:t>
              </a:r>
              <a:r>
                <a:rPr lang="en-US" sz="2400" baseline="30000" dirty="0">
                  <a:solidFill>
                    <a:srgbClr val="040B1E"/>
                  </a:solidFill>
                  <a:latin typeface="Telegraf" panose="020B0604020202020204" charset="0"/>
                  <a:ea typeface="Telegraf"/>
                  <a:cs typeface="Telegraf"/>
                  <a:sym typeface="Telegraf"/>
                </a:rPr>
                <a:t>th</a:t>
              </a:r>
              <a:r>
                <a:rPr lang="en-US" sz="2400" dirty="0">
                  <a:solidFill>
                    <a:srgbClr val="040B1E"/>
                  </a:solidFill>
                  <a:latin typeface="Telegraf" panose="020B0604020202020204" charset="0"/>
                  <a:ea typeface="Telegraf"/>
                  <a:cs typeface="Telegraf"/>
                  <a:sym typeface="Telegraf"/>
                </a:rPr>
                <a:t> business day after the petition is filed. </a:t>
              </a:r>
              <a:endParaRPr lang="en-US" sz="2400" b="1" dirty="0">
                <a:solidFill>
                  <a:srgbClr val="040B1E"/>
                </a:solidFill>
                <a:latin typeface="Telegraf" panose="020B0604020202020204" charset="0"/>
                <a:ea typeface="Telegraf"/>
                <a:cs typeface="Telegraf"/>
                <a:sym typeface="Telegraf"/>
              </a:endParaRP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not served on/before 5</a:t>
              </a:r>
              <a:r>
                <a:rPr lang="en-US" sz="2400" baseline="30000" dirty="0">
                  <a:solidFill>
                    <a:srgbClr val="040B1E"/>
                  </a:solidFill>
                  <a:latin typeface="Telegraf" panose="020B0604020202020204" charset="0"/>
                  <a:ea typeface="Telegraf"/>
                  <a:cs typeface="Telegraf"/>
                  <a:sym typeface="Telegraf"/>
                </a:rPr>
                <a:t>th</a:t>
              </a:r>
              <a:r>
                <a:rPr lang="en-US" sz="2400" dirty="0">
                  <a:solidFill>
                    <a:srgbClr val="040B1E"/>
                  </a:solidFill>
                  <a:latin typeface="Telegraf" panose="020B0604020202020204" charset="0"/>
                  <a:ea typeface="Telegraf"/>
                  <a:cs typeface="Telegraf"/>
                  <a:sym typeface="Telegraf"/>
                </a:rPr>
                <a:t> business day, landlords may use other law enforcement officers </a:t>
              </a:r>
              <a:r>
                <a:rPr lang="en-US" sz="2400" i="1" dirty="0">
                  <a:solidFill>
                    <a:srgbClr val="040B1E"/>
                  </a:solidFill>
                  <a:latin typeface="Telegraf" panose="020B0604020202020204" charset="0"/>
                  <a:ea typeface="Telegraf"/>
                  <a:cs typeface="Telegraf"/>
                  <a:sym typeface="Telegraf"/>
                </a:rPr>
                <a:t>who have received appropriate training in the service of process, eviction procedures, and the execution of writs as determined by the Texas Commission on Law Enforcement (TCOLE).</a:t>
              </a: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plaintiff is calling the court about the status of service and you do not yet have a return on file, you should refer them to the sheriff/constable.</a:t>
              </a:r>
              <a:endParaRPr lang="en-US" sz="2400" i="1" dirty="0">
                <a:solidFill>
                  <a:srgbClr val="040B1E"/>
                </a:solidFill>
                <a:latin typeface="Telegraf" panose="020B0604020202020204" charset="0"/>
                <a:ea typeface="Telegraf"/>
                <a:cs typeface="Telegraf"/>
                <a:sym typeface="Telegraf"/>
              </a:endParaRPr>
            </a:p>
          </p:txBody>
        </p:sp>
        <p:sp>
          <p:nvSpPr>
            <p:cNvPr id="20" name="TextBox 20">
              <a:extLst>
                <a:ext uri="{FF2B5EF4-FFF2-40B4-BE49-F238E27FC236}">
                  <a16:creationId xmlns:a16="http://schemas.microsoft.com/office/drawing/2014/main" id="{C076AEC4-2E70-3762-B111-3A8D6A7416FA}"/>
                </a:ext>
              </a:extLst>
            </p:cNvPr>
            <p:cNvSpPr txBox="1"/>
            <p:nvPr/>
          </p:nvSpPr>
          <p:spPr>
            <a:xfrm>
              <a:off x="-621532" y="-1338475"/>
              <a:ext cx="16333216" cy="722173"/>
            </a:xfrm>
            <a:prstGeom prst="rect">
              <a:avLst/>
            </a:prstGeom>
          </p:spPr>
          <p:txBody>
            <a:bodyPr wrap="square"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Service of Citation and Petition</a:t>
              </a:r>
            </a:p>
          </p:txBody>
        </p:sp>
      </p:grpSp>
    </p:spTree>
    <p:extLst>
      <p:ext uri="{BB962C8B-B14F-4D97-AF65-F5344CB8AC3E}">
        <p14:creationId xmlns:p14="http://schemas.microsoft.com/office/powerpoint/2010/main" val="2666174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6283E-F1A5-E32E-0FDC-1A0FC813AD92}"/>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A02F25A6-84DC-7C2E-AA05-F3D4D986B8F0}"/>
              </a:ext>
            </a:extLst>
          </p:cNvPr>
          <p:cNvGrpSpPr/>
          <p:nvPr/>
        </p:nvGrpSpPr>
        <p:grpSpPr>
          <a:xfrm>
            <a:off x="685800" y="886808"/>
            <a:ext cx="8280400" cy="3721774"/>
            <a:chOff x="-270043" y="-1412993"/>
            <a:chExt cx="16560800" cy="3240958"/>
          </a:xfrm>
        </p:grpSpPr>
        <p:sp>
          <p:nvSpPr>
            <p:cNvPr id="22" name="TextBox 19">
              <a:extLst>
                <a:ext uri="{FF2B5EF4-FFF2-40B4-BE49-F238E27FC236}">
                  <a16:creationId xmlns:a16="http://schemas.microsoft.com/office/drawing/2014/main" id="{10658CA3-0FF9-AB7C-0A80-BCF28DF37D8C}"/>
                </a:ext>
              </a:extLst>
            </p:cNvPr>
            <p:cNvSpPr txBox="1"/>
            <p:nvPr/>
          </p:nvSpPr>
          <p:spPr>
            <a:xfrm>
              <a:off x="-270043" y="-691375"/>
              <a:ext cx="16560800" cy="2519340"/>
            </a:xfrm>
            <a:prstGeom prst="rect">
              <a:avLst/>
            </a:prstGeom>
          </p:spPr>
          <p:txBody>
            <a:bodyPr wrap="square" lIns="0" tIns="0" rIns="0" bIns="0" rtlCol="0" anchor="t">
              <a:spAutoFit/>
            </a:bodyPr>
            <a:lstStyle/>
            <a:p>
              <a:pPr marL="381019" indent="-381019"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A court may </a:t>
              </a:r>
              <a:r>
                <a:rPr lang="en-US" sz="2400" b="1" dirty="0">
                  <a:solidFill>
                    <a:srgbClr val="040B1E"/>
                  </a:solidFill>
                  <a:latin typeface="Telegraf" panose="020B0604020202020204" charset="0"/>
                  <a:ea typeface="Telegraf"/>
                  <a:cs typeface="Telegraf"/>
                  <a:sym typeface="Telegraf"/>
                </a:rPr>
                <a:t>not</a:t>
              </a:r>
              <a:r>
                <a:rPr lang="en-US" sz="2400" dirty="0">
                  <a:solidFill>
                    <a:srgbClr val="040B1E"/>
                  </a:solidFill>
                  <a:latin typeface="Telegraf" panose="020B0604020202020204" charset="0"/>
                  <a:ea typeface="Telegraf"/>
                  <a:cs typeface="Telegraf"/>
                  <a:sym typeface="Telegraf"/>
                </a:rPr>
                <a:t> adopt local rules, forms, or standing orders for eviction suits that:</a:t>
              </a:r>
            </a:p>
            <a:p>
              <a:pPr marL="685834" lvl="1" indent="-381019"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require content in or with the petition other than the content required by the TRCP; or</a:t>
              </a:r>
            </a:p>
            <a:p>
              <a:pPr marL="685834" lvl="1" indent="-381019"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authorize the dismissal of an eviction suit on the basis that the petition is improper if the petition meets the requirements of the TRCP or can be amended to do so.</a:t>
              </a:r>
            </a:p>
          </p:txBody>
        </p:sp>
        <p:sp>
          <p:nvSpPr>
            <p:cNvPr id="23" name="TextBox 20">
              <a:extLst>
                <a:ext uri="{FF2B5EF4-FFF2-40B4-BE49-F238E27FC236}">
                  <a16:creationId xmlns:a16="http://schemas.microsoft.com/office/drawing/2014/main" id="{A810A002-2CE8-80FE-76EA-6F1C7528501F}"/>
                </a:ext>
              </a:extLst>
            </p:cNvPr>
            <p:cNvSpPr txBox="1"/>
            <p:nvPr/>
          </p:nvSpPr>
          <p:spPr>
            <a:xfrm>
              <a:off x="1" y="-1412993"/>
              <a:ext cx="15524048" cy="603033"/>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Petition</a:t>
              </a:r>
              <a:endParaRPr lang="en-US" sz="4492" b="1" dirty="0">
                <a:solidFill>
                  <a:srgbClr val="040B1E"/>
                </a:solidFill>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A889C550-C73B-41DE-6399-E900B4989AA4}"/>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607BF80D-F116-14A5-C322-05E1137E3599}"/>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4" name="TextBox 10">
              <a:extLst>
                <a:ext uri="{FF2B5EF4-FFF2-40B4-BE49-F238E27FC236}">
                  <a16:creationId xmlns:a16="http://schemas.microsoft.com/office/drawing/2014/main" id="{8FB1D2D8-5497-A201-2EC7-66B65CE2162B}"/>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24" name="Group 11">
            <a:extLst>
              <a:ext uri="{FF2B5EF4-FFF2-40B4-BE49-F238E27FC236}">
                <a16:creationId xmlns:a16="http://schemas.microsoft.com/office/drawing/2014/main" id="{235D6395-C00A-D3B1-7651-108301DA9E25}"/>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D4A7F275-0C45-3E7E-230B-3A4D5D00A0A3}"/>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E7F774BC-4EC2-B437-4FB3-4E7B946FAA6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30" name="TextBox 14">
                <a:extLst>
                  <a:ext uri="{FF2B5EF4-FFF2-40B4-BE49-F238E27FC236}">
                    <a16:creationId xmlns:a16="http://schemas.microsoft.com/office/drawing/2014/main" id="{CED823AE-58CC-3F59-A975-F3A1B83D2750}"/>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26" name="Group 15">
              <a:extLst>
                <a:ext uri="{FF2B5EF4-FFF2-40B4-BE49-F238E27FC236}">
                  <a16:creationId xmlns:a16="http://schemas.microsoft.com/office/drawing/2014/main" id="{DB9E5AE0-343F-2E2F-A44D-D4AF630D8DB8}"/>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04D7A5ED-AD2C-D882-5839-B6CA97612D6E}"/>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28" name="TextBox 17">
                <a:extLst>
                  <a:ext uri="{FF2B5EF4-FFF2-40B4-BE49-F238E27FC236}">
                    <a16:creationId xmlns:a16="http://schemas.microsoft.com/office/drawing/2014/main" id="{6026CF60-7560-F2BC-8E4E-A3426EB1059B}"/>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spTree>
    <p:extLst>
      <p:ext uri="{BB962C8B-B14F-4D97-AF65-F5344CB8AC3E}">
        <p14:creationId xmlns:p14="http://schemas.microsoft.com/office/powerpoint/2010/main" val="355306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C750C-DB99-1582-2841-C3E4EED11CFC}"/>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89128A2D-6CC4-5793-B5B1-01436882C5B5}"/>
              </a:ext>
            </a:extLst>
          </p:cNvPr>
          <p:cNvSpPr txBox="1"/>
          <p:nvPr/>
        </p:nvSpPr>
        <p:spPr>
          <a:xfrm>
            <a:off x="3479800" y="533400"/>
            <a:ext cx="7762024" cy="2077492"/>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What if the citation isn’t issued/sent to the constable/sheriff right away?</a:t>
            </a:r>
            <a:endParaRPr lang="en-US" sz="4492" b="1" dirty="0">
              <a:solidFill>
                <a:srgbClr val="040B1E"/>
              </a:solidFill>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7DC12CAE-65B8-FD15-7D3B-16565E5BDF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7C7A9C61-00C3-B30A-B272-D405771AEC72}"/>
              </a:ext>
            </a:extLst>
          </p:cNvPr>
          <p:cNvSpPr txBox="1"/>
          <p:nvPr/>
        </p:nvSpPr>
        <p:spPr>
          <a:xfrm>
            <a:off x="3352800" y="3769659"/>
            <a:ext cx="8280400" cy="3200876"/>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This will make it very difficult to hit the serve within 5 business days deadline.</a:t>
            </a:r>
          </a:p>
          <a:p>
            <a:pPr marL="304815" indent="-304815" defTabSz="609630">
              <a:spcBef>
                <a:spcPct val="0"/>
              </a:spcBef>
              <a:spcAft>
                <a:spcPts val="1200"/>
              </a:spcAft>
              <a:buFont typeface="Arial" panose="020B0604020202020204" pitchFamily="34" charset="0"/>
              <a:buChar char="•"/>
              <a:defRPr/>
            </a:pPr>
            <a:r>
              <a:rPr lang="en-US" sz="2400" i="1" dirty="0">
                <a:solidFill>
                  <a:srgbClr val="040B1E"/>
                </a:solidFill>
                <a:latin typeface="Telegraf" panose="020B0604020202020204" charset="0"/>
                <a:ea typeface="Telegraf"/>
                <a:cs typeface="Telegraf"/>
                <a:sym typeface="Telegraf"/>
              </a:rPr>
              <a:t>Courts:</a:t>
            </a:r>
            <a:r>
              <a:rPr lang="en-US" sz="2400" dirty="0">
                <a:solidFill>
                  <a:srgbClr val="040B1E"/>
                </a:solidFill>
                <a:latin typeface="Telegraf" panose="020B0604020202020204" charset="0"/>
                <a:ea typeface="Telegraf"/>
                <a:cs typeface="Telegraf"/>
                <a:sym typeface="Telegraf"/>
              </a:rPr>
              <a:t>  Make sure citations are issued and sent ASAP.</a:t>
            </a:r>
          </a:p>
          <a:p>
            <a:pPr marL="304815" indent="-304815" defTabSz="609630">
              <a:spcBef>
                <a:spcPct val="0"/>
              </a:spcBef>
              <a:spcAft>
                <a:spcPts val="1200"/>
              </a:spcAft>
              <a:buFont typeface="Arial" panose="020B0604020202020204" pitchFamily="34" charset="0"/>
              <a:buChar char="•"/>
              <a:defRPr/>
            </a:pPr>
            <a:r>
              <a:rPr lang="en-US" sz="2400" i="1" dirty="0">
                <a:solidFill>
                  <a:srgbClr val="040B1E"/>
                </a:solidFill>
                <a:latin typeface="Telegraf" panose="020B0604020202020204" charset="0"/>
                <a:ea typeface="Telegraf"/>
                <a:cs typeface="Telegraf"/>
                <a:sym typeface="Telegraf"/>
              </a:rPr>
              <a:t>Constable Offices:</a:t>
            </a:r>
            <a:r>
              <a:rPr lang="en-US" sz="2400" dirty="0">
                <a:solidFill>
                  <a:srgbClr val="040B1E"/>
                </a:solidFill>
                <a:latin typeface="Telegraf" panose="020B0604020202020204" charset="0"/>
                <a:ea typeface="Telegraf"/>
                <a:cs typeface="Telegraf"/>
                <a:sym typeface="Telegraf"/>
              </a:rPr>
              <a:t>  Document when you receive them and do your best.</a:t>
            </a:r>
          </a:p>
          <a:p>
            <a:pPr marL="304815" indent="-304815" defTabSz="609630">
              <a:spcBef>
                <a:spcPct val="0"/>
              </a:spcBef>
              <a:spcAft>
                <a:spcPts val="1200"/>
              </a:spcAft>
              <a:buFont typeface="Arial" panose="020B0604020202020204" pitchFamily="34" charset="0"/>
              <a:buChar char="•"/>
              <a:defRPr/>
            </a:pPr>
            <a:r>
              <a:rPr lang="en-US" sz="2400" i="1" dirty="0">
                <a:solidFill>
                  <a:srgbClr val="040B1E"/>
                </a:solidFill>
                <a:latin typeface="Telegraf" panose="020B0604020202020204" charset="0"/>
                <a:ea typeface="Telegraf"/>
                <a:cs typeface="Telegraf"/>
                <a:sym typeface="Telegraf"/>
              </a:rPr>
              <a:t>Everyone:  </a:t>
            </a:r>
            <a:r>
              <a:rPr lang="en-US" sz="2400" dirty="0">
                <a:solidFill>
                  <a:srgbClr val="040B1E"/>
                </a:solidFill>
                <a:latin typeface="Telegraf" panose="020B0604020202020204" charset="0"/>
                <a:ea typeface="Telegraf"/>
                <a:cs typeface="Telegraf"/>
                <a:sym typeface="Telegraf"/>
              </a:rPr>
              <a:t>Talk to each other and work together!</a:t>
            </a:r>
          </a:p>
          <a:p>
            <a:pPr marL="304815" indent="-304815" defTabSz="609630">
              <a:spcBef>
                <a:spcPct val="0"/>
              </a:spcBef>
              <a:spcAft>
                <a:spcPts val="1200"/>
              </a:spcAft>
              <a:buFont typeface="Arial" panose="020B0604020202020204" pitchFamily="34" charset="0"/>
              <a:buChar char="•"/>
              <a:defRPr/>
            </a:pPr>
            <a:endParaRPr lang="en-US" sz="2400" b="1" dirty="0">
              <a:solidFill>
                <a:srgbClr val="040B1E"/>
              </a:solidFill>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24023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88EB-6A71-01BE-5D24-0E659604246F}"/>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48617A41-CEDC-5458-9081-5AA9D624367C}"/>
              </a:ext>
            </a:extLst>
          </p:cNvPr>
          <p:cNvSpPr txBox="1"/>
          <p:nvPr/>
        </p:nvSpPr>
        <p:spPr>
          <a:xfrm>
            <a:off x="3479800" y="533400"/>
            <a:ext cx="7762024" cy="2769989"/>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Practically, who else other than a constable or sheriff’s office could serve eviction papers?</a:t>
            </a:r>
            <a:endParaRPr lang="en-US" sz="4492" b="1" dirty="0">
              <a:solidFill>
                <a:srgbClr val="040B1E"/>
              </a:solidFill>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E9C159C4-0CED-B19E-A6A8-CB5AAC8EAF4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D535254D-BC6F-BB6D-9952-C65398FED2CB}"/>
              </a:ext>
            </a:extLst>
          </p:cNvPr>
          <p:cNvSpPr txBox="1"/>
          <p:nvPr/>
        </p:nvSpPr>
        <p:spPr>
          <a:xfrm>
            <a:off x="3352800" y="3769659"/>
            <a:ext cx="8280400" cy="1631216"/>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Likely very limited, because other agencies are busy and most won’t have the desire, time, and/or resources to take the required training.</a:t>
            </a:r>
          </a:p>
          <a:p>
            <a:pPr marL="304815" indent="-304815" defTabSz="609630">
              <a:spcBef>
                <a:spcPct val="0"/>
              </a:spcBef>
              <a:spcAft>
                <a:spcPts val="1200"/>
              </a:spcAft>
              <a:buFont typeface="Arial" panose="020B0604020202020204" pitchFamily="34" charset="0"/>
              <a:buChar char="•"/>
              <a:defRPr/>
            </a:pPr>
            <a:endParaRPr lang="en-US" sz="2400" b="1" dirty="0">
              <a:solidFill>
                <a:srgbClr val="040B1E"/>
              </a:solidFill>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8063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74B502-35C4-45D1-3B2A-024B122E9246}"/>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10F1C172-5330-E7A1-B41D-5F5A0BBB0042}"/>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F06DFA69-61A7-DF34-9217-7B53ACDE8F32}"/>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2AAC9945-E636-4473-3594-1F2A928C5788}"/>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042A3E7F-EBA6-9C0E-54EC-1BEBBD9940A4}"/>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83F02812-6D9F-5C98-F4BB-3A6A9A77F8E2}"/>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B3FE0B8E-C975-3E8F-76DB-B9CB5C33C81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A0A7D5A6-07B7-297C-9318-D4AB20E53FF5}"/>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E9A5EE03-9B1F-A487-6BE6-912EF5E3C468}"/>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51BE8DDE-EBE9-0DA4-19EC-B3645CDF5A9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2E14CCF0-CB4A-2397-8F45-CBB03C517B4B}"/>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16D8EE51-7B84-D931-4F0D-EEF6D345AE42}"/>
              </a:ext>
            </a:extLst>
          </p:cNvPr>
          <p:cNvGrpSpPr/>
          <p:nvPr/>
        </p:nvGrpSpPr>
        <p:grpSpPr>
          <a:xfrm>
            <a:off x="629139" y="939800"/>
            <a:ext cx="8006246" cy="3793769"/>
            <a:chOff x="-988855" y="-936063"/>
            <a:chExt cx="16012492" cy="3956344"/>
          </a:xfrm>
        </p:grpSpPr>
        <p:sp>
          <p:nvSpPr>
            <p:cNvPr id="19" name="TextBox 19">
              <a:extLst>
                <a:ext uri="{FF2B5EF4-FFF2-40B4-BE49-F238E27FC236}">
                  <a16:creationId xmlns:a16="http://schemas.microsoft.com/office/drawing/2014/main" id="{DFAC195F-04F2-5384-A735-2A903B7DA21F}"/>
                </a:ext>
              </a:extLst>
            </p:cNvPr>
            <p:cNvSpPr txBox="1"/>
            <p:nvPr/>
          </p:nvSpPr>
          <p:spPr>
            <a:xfrm>
              <a:off x="-988855" y="388361"/>
              <a:ext cx="16012492" cy="2631920"/>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Trials </a:t>
              </a:r>
              <a:r>
                <a:rPr lang="en-US" sz="2400" b="1" dirty="0">
                  <a:solidFill>
                    <a:srgbClr val="040B1E"/>
                  </a:solidFill>
                  <a:latin typeface="Telegraf" panose="020B0604020202020204" charset="0"/>
                  <a:ea typeface="Telegraf"/>
                  <a:cs typeface="Telegraf"/>
                  <a:sym typeface="Telegraf"/>
                </a:rPr>
                <a:t>must</a:t>
              </a:r>
              <a:r>
                <a:rPr lang="en-US" sz="2400" dirty="0">
                  <a:solidFill>
                    <a:srgbClr val="040B1E"/>
                  </a:solidFill>
                  <a:latin typeface="Telegraf" panose="020B0604020202020204" charset="0"/>
                  <a:ea typeface="Telegraf"/>
                  <a:cs typeface="Telegraf"/>
                  <a:sym typeface="Telegraf"/>
                </a:rPr>
                <a:t> still be set </a:t>
              </a:r>
              <a:r>
                <a:rPr lang="en-US" sz="2400" b="1" dirty="0">
                  <a:solidFill>
                    <a:srgbClr val="040B1E"/>
                  </a:solidFill>
                  <a:latin typeface="Telegraf" panose="020B0604020202020204" charset="0"/>
                  <a:ea typeface="Telegraf"/>
                  <a:cs typeface="Telegraf"/>
                  <a:sym typeface="Telegraf"/>
                </a:rPr>
                <a:t>between 10 and 21 days after filing  </a:t>
              </a:r>
              <a:r>
                <a:rPr lang="en-US" sz="2400" dirty="0">
                  <a:solidFill>
                    <a:srgbClr val="040B1E"/>
                  </a:solidFill>
                  <a:latin typeface="Telegraf" panose="020B0604020202020204" charset="0"/>
                  <a:ea typeface="Telegraf"/>
                  <a:cs typeface="Telegraf"/>
                  <a:sym typeface="Telegraf"/>
                </a:rPr>
                <a:t>and continuances are still limited to 7 days </a:t>
              </a:r>
              <a:r>
                <a:rPr lang="en-US" sz="2400" b="1" dirty="0">
                  <a:solidFill>
                    <a:srgbClr val="040B1E"/>
                  </a:solidFill>
                  <a:latin typeface="Telegraf" panose="020B0604020202020204" charset="0"/>
                  <a:ea typeface="Telegraf"/>
                  <a:cs typeface="Telegraf"/>
                  <a:sym typeface="Telegraf"/>
                </a:rPr>
                <a:t>unless both parties agree (no change here).</a:t>
              </a:r>
            </a:p>
            <a:p>
              <a:pPr defTabSz="609630">
                <a:spcBef>
                  <a:spcPct val="0"/>
                </a:spcBef>
                <a:spcAft>
                  <a:spcPts val="1200"/>
                </a:spcAft>
                <a:defRPr/>
              </a:pPr>
              <a:endParaRPr lang="en-US" sz="2400" dirty="0">
                <a:solidFill>
                  <a:srgbClr val="040B1E"/>
                </a:solidFill>
                <a:latin typeface="Telegraf" panose="020B0604020202020204" charset="0"/>
                <a:ea typeface="Telegraf"/>
                <a:cs typeface="Telegraf"/>
                <a:sym typeface="Telegraf"/>
              </a:endParaRP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But now, trials may not be set before the </a:t>
              </a:r>
              <a:r>
                <a:rPr lang="en-US" sz="2400" b="1" dirty="0">
                  <a:solidFill>
                    <a:srgbClr val="040B1E"/>
                  </a:solidFill>
                  <a:latin typeface="Telegraf" panose="020B0604020202020204" charset="0"/>
                  <a:ea typeface="Telegraf"/>
                  <a:cs typeface="Telegraf"/>
                  <a:sym typeface="Telegraf"/>
                </a:rPr>
                <a:t>4th</a:t>
              </a:r>
              <a:r>
                <a:rPr lang="en-US" sz="2400" dirty="0">
                  <a:solidFill>
                    <a:srgbClr val="040B1E"/>
                  </a:solidFill>
                  <a:latin typeface="Telegraf" panose="020B0604020202020204" charset="0"/>
                  <a:ea typeface="Telegraf"/>
                  <a:cs typeface="Telegraf"/>
                  <a:sym typeface="Telegraf"/>
                </a:rPr>
                <a:t> day after service (used to be 6</a:t>
              </a:r>
              <a:r>
                <a:rPr lang="en-US" sz="2400" baseline="30000" dirty="0">
                  <a:solidFill>
                    <a:srgbClr val="040B1E"/>
                  </a:solidFill>
                  <a:latin typeface="Telegraf" panose="020B0604020202020204" charset="0"/>
                  <a:ea typeface="Telegraf"/>
                  <a:cs typeface="Telegraf"/>
                  <a:sym typeface="Telegraf"/>
                </a:rPr>
                <a:t>th</a:t>
              </a:r>
              <a:r>
                <a:rPr lang="en-US" sz="2400" dirty="0">
                  <a:solidFill>
                    <a:srgbClr val="040B1E"/>
                  </a:solidFill>
                  <a:latin typeface="Telegraf" panose="020B0604020202020204" charset="0"/>
                  <a:ea typeface="Telegraf"/>
                  <a:cs typeface="Telegraf"/>
                  <a:sym typeface="Telegraf"/>
                </a:rPr>
                <a:t> day).</a:t>
              </a:r>
            </a:p>
          </p:txBody>
        </p:sp>
        <p:sp>
          <p:nvSpPr>
            <p:cNvPr id="20" name="TextBox 20">
              <a:extLst>
                <a:ext uri="{FF2B5EF4-FFF2-40B4-BE49-F238E27FC236}">
                  <a16:creationId xmlns:a16="http://schemas.microsoft.com/office/drawing/2014/main" id="{2980A20C-EF62-F955-6D46-112FD8AA22CD}"/>
                </a:ext>
              </a:extLst>
            </p:cNvPr>
            <p:cNvSpPr txBox="1"/>
            <p:nvPr/>
          </p:nvSpPr>
          <p:spPr>
            <a:xfrm>
              <a:off x="-744631" y="-936063"/>
              <a:ext cx="15524048" cy="722173"/>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Trial Deadlines</a:t>
              </a:r>
            </a:p>
          </p:txBody>
        </p:sp>
      </p:grpSp>
    </p:spTree>
    <p:extLst>
      <p:ext uri="{BB962C8B-B14F-4D97-AF65-F5344CB8AC3E}">
        <p14:creationId xmlns:p14="http://schemas.microsoft.com/office/powerpoint/2010/main" val="2290797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AEC09F-74F3-5D2F-A8BA-6B649C8D24E1}"/>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0E971E5F-81D4-84FE-C5DC-C1CCABF461CD}"/>
              </a:ext>
            </a:extLst>
          </p:cNvPr>
          <p:cNvGrpSpPr/>
          <p:nvPr/>
        </p:nvGrpSpPr>
        <p:grpSpPr>
          <a:xfrm>
            <a:off x="685800" y="886807"/>
            <a:ext cx="8280400" cy="3299669"/>
            <a:chOff x="-270043" y="-1412993"/>
            <a:chExt cx="16560800" cy="2873385"/>
          </a:xfrm>
        </p:grpSpPr>
        <p:sp>
          <p:nvSpPr>
            <p:cNvPr id="22" name="TextBox 19">
              <a:extLst>
                <a:ext uri="{FF2B5EF4-FFF2-40B4-BE49-F238E27FC236}">
                  <a16:creationId xmlns:a16="http://schemas.microsoft.com/office/drawing/2014/main" id="{A9F4B5B4-7DD2-6AB7-264E-3A4CBB0CBEA3}"/>
                </a:ext>
              </a:extLst>
            </p:cNvPr>
            <p:cNvSpPr txBox="1"/>
            <p:nvPr/>
          </p:nvSpPr>
          <p:spPr>
            <a:xfrm>
              <a:off x="-270043" y="495538"/>
              <a:ext cx="16560800" cy="964854"/>
            </a:xfrm>
            <a:prstGeom prst="rect">
              <a:avLst/>
            </a:prstGeom>
          </p:spPr>
          <p:txBody>
            <a:bodyPr wrap="square" lIns="0" tIns="0" rIns="0" bIns="0" rtlCol="0" anchor="t">
              <a:spAutoFit/>
            </a:bodyPr>
            <a:lstStyle/>
            <a:p>
              <a:pPr marL="0" marR="0" lvl="0" indent="0" algn="l" defTabSz="609630" rtl="0" eaLnBrk="1" fontAlgn="auto" latinLnBrk="0" hangingPunct="1">
                <a:lnSpc>
                  <a:spcPct val="100000"/>
                </a:lnSpc>
                <a:spcBef>
                  <a:spcPct val="0"/>
                </a:spcBef>
                <a:spcAft>
                  <a:spcPts val="1200"/>
                </a:spcAft>
                <a:buClrTx/>
                <a:buSzTx/>
                <a:buFontTx/>
                <a:buNone/>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court may </a:t>
              </a:r>
              <a:r>
                <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adopt local rules, forms, or standing orders for eviction suits that require any mediation, pretrial conference, or other proceeding before trial.</a:t>
              </a:r>
            </a:p>
          </p:txBody>
        </p:sp>
        <p:sp>
          <p:nvSpPr>
            <p:cNvPr id="23" name="TextBox 20">
              <a:extLst>
                <a:ext uri="{FF2B5EF4-FFF2-40B4-BE49-F238E27FC236}">
                  <a16:creationId xmlns:a16="http://schemas.microsoft.com/office/drawing/2014/main" id="{48C21789-9783-9049-5B7B-AC7066F5F888}"/>
                </a:ext>
              </a:extLst>
            </p:cNvPr>
            <p:cNvSpPr txBox="1"/>
            <p:nvPr/>
          </p:nvSpPr>
          <p:spPr>
            <a:xfrm>
              <a:off x="1" y="-1412993"/>
              <a:ext cx="15524048" cy="1206068"/>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Mediation/Pretrial Conferences</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390481BB-63D8-39B5-0789-CA696665F340}"/>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74AB6F33-4746-0D99-D743-A35308D2A330}"/>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7CD0B081-3C4B-5001-D4E3-FE90F8DDDB43}"/>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3AA73B7F-178D-B117-BFED-A1CE5DE1C436}"/>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101D00B1-6348-37C3-44A5-9B40FE594C67}"/>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C3F3D1C6-F267-40FC-0B2D-8C715B44664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B4F55701-A618-5862-82FE-2EC776608886}"/>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A2441BB3-3D03-28DF-9C4B-E7CD019D6B55}"/>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517BB2D3-59E2-6ED2-8B2A-9A21C729D3D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26CB1B1C-4007-EAFA-86A6-DC950A69CD65}"/>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3249471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98D10-A547-80F4-356A-540EC6C100F0}"/>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8639E6FD-EEBE-579B-5CA7-B09B853A355A}"/>
              </a:ext>
            </a:extLst>
          </p:cNvPr>
          <p:cNvSpPr txBox="1"/>
          <p:nvPr/>
        </p:nvSpPr>
        <p:spPr>
          <a:xfrm>
            <a:off x="3530600" y="635000"/>
            <a:ext cx="7762024" cy="1384995"/>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What about asking the parties to talk prior to a trial/hearing?</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43393494-74DA-27E9-22CC-EE27378834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89500E95-466E-60F4-F3E3-D9D79A9AD666}"/>
              </a:ext>
            </a:extLst>
          </p:cNvPr>
          <p:cNvSpPr txBox="1"/>
          <p:nvPr/>
        </p:nvSpPr>
        <p:spPr>
          <a:xfrm>
            <a:off x="3403600" y="3187106"/>
            <a:ext cx="8280400" cy="2308324"/>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Definitely okay if the parties are willing.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Might not be okay to require it, and not all that useful anyways if they’re unwilling.</a:t>
            </a:r>
          </a:p>
          <a:p>
            <a:pPr marL="0" marR="0" lvl="0" indent="0" algn="l" defTabSz="609630" rtl="0" eaLnBrk="1" fontAlgn="auto" latinLnBrk="0" hangingPunct="1">
              <a:lnSpc>
                <a:spcPct val="100000"/>
              </a:lnSpc>
              <a:spcBef>
                <a:spcPct val="0"/>
              </a:spcBef>
              <a:spcAft>
                <a:spcPts val="1200"/>
              </a:spcAft>
              <a:buClrTx/>
              <a:buSzTx/>
              <a:buFontTx/>
              <a:buNone/>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137455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B1FF3-1571-D3D4-5D9F-4AC8EF422FB8}"/>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E1FA45AD-80DA-981B-673F-64A69EEE5A7F}"/>
              </a:ext>
            </a:extLst>
          </p:cNvPr>
          <p:cNvGrpSpPr/>
          <p:nvPr/>
        </p:nvGrpSpPr>
        <p:grpSpPr>
          <a:xfrm>
            <a:off x="693821" y="886808"/>
            <a:ext cx="8280400" cy="3413045"/>
            <a:chOff x="-254000" y="-1412993"/>
            <a:chExt cx="16560800" cy="2972114"/>
          </a:xfrm>
        </p:grpSpPr>
        <p:sp>
          <p:nvSpPr>
            <p:cNvPr id="22" name="TextBox 19">
              <a:extLst>
                <a:ext uri="{FF2B5EF4-FFF2-40B4-BE49-F238E27FC236}">
                  <a16:creationId xmlns:a16="http://schemas.microsoft.com/office/drawing/2014/main" id="{4981DD42-8BA2-C098-2407-CE1134B3A3A4}"/>
                </a:ext>
              </a:extLst>
            </p:cNvPr>
            <p:cNvSpPr txBox="1"/>
            <p:nvPr/>
          </p:nvSpPr>
          <p:spPr>
            <a:xfrm>
              <a:off x="-254000" y="-316984"/>
              <a:ext cx="16560800" cy="1876105"/>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All judgments (not just nonpayment of rent ones) must now include:</a:t>
              </a:r>
            </a:p>
            <a:p>
              <a:pPr marL="609630" lvl="1"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The appeal bond amount.</a:t>
              </a:r>
            </a:p>
            <a:p>
              <a:pPr marL="609630" lvl="1"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The amount of rent to be paid each rental pay period during the pendency of any appeal.</a:t>
              </a:r>
            </a:p>
          </p:txBody>
        </p:sp>
        <p:sp>
          <p:nvSpPr>
            <p:cNvPr id="23" name="TextBox 20">
              <a:extLst>
                <a:ext uri="{FF2B5EF4-FFF2-40B4-BE49-F238E27FC236}">
                  <a16:creationId xmlns:a16="http://schemas.microsoft.com/office/drawing/2014/main" id="{C749F88D-5C3C-BC16-F135-017BDA9A6FB8}"/>
                </a:ext>
              </a:extLst>
            </p:cNvPr>
            <p:cNvSpPr txBox="1"/>
            <p:nvPr/>
          </p:nvSpPr>
          <p:spPr>
            <a:xfrm>
              <a:off x="0" y="-1412993"/>
              <a:ext cx="15524048" cy="603033"/>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Information in Judgment</a:t>
              </a:r>
              <a:endParaRPr lang="en-US" sz="4492" b="1" dirty="0">
                <a:solidFill>
                  <a:srgbClr val="040B1E"/>
                </a:solidFill>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76AFAC46-8AD1-280B-A619-FCD2C619AF09}"/>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7590707C-161B-9D08-4C20-97A823509A4C}"/>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4" name="TextBox 10">
              <a:extLst>
                <a:ext uri="{FF2B5EF4-FFF2-40B4-BE49-F238E27FC236}">
                  <a16:creationId xmlns:a16="http://schemas.microsoft.com/office/drawing/2014/main" id="{B48B3984-D277-C7EC-83AC-504379C6550E}"/>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24" name="Group 11">
            <a:extLst>
              <a:ext uri="{FF2B5EF4-FFF2-40B4-BE49-F238E27FC236}">
                <a16:creationId xmlns:a16="http://schemas.microsoft.com/office/drawing/2014/main" id="{63029BCC-98DA-0374-CA66-66B7FFA4B0B9}"/>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1F9FAEF0-D739-BE4E-7976-D49356D8EE8C}"/>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F3C4945D-D4E4-4BB4-5F5D-368A123A0BCF}"/>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30" name="TextBox 14">
                <a:extLst>
                  <a:ext uri="{FF2B5EF4-FFF2-40B4-BE49-F238E27FC236}">
                    <a16:creationId xmlns:a16="http://schemas.microsoft.com/office/drawing/2014/main" id="{623A5BCF-4D4B-4427-2E50-564EDB9902CD}"/>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26" name="Group 15">
              <a:extLst>
                <a:ext uri="{FF2B5EF4-FFF2-40B4-BE49-F238E27FC236}">
                  <a16:creationId xmlns:a16="http://schemas.microsoft.com/office/drawing/2014/main" id="{3BB3EAC5-F905-10F8-B771-15E32A5BB1E6}"/>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682B1673-001E-EBE2-D41A-33A1AABC0181}"/>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28" name="TextBox 17">
                <a:extLst>
                  <a:ext uri="{FF2B5EF4-FFF2-40B4-BE49-F238E27FC236}">
                    <a16:creationId xmlns:a16="http://schemas.microsoft.com/office/drawing/2014/main" id="{279203FC-3224-0E5A-8043-BB0D65F2775D}"/>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spTree>
    <p:extLst>
      <p:ext uri="{BB962C8B-B14F-4D97-AF65-F5344CB8AC3E}">
        <p14:creationId xmlns:p14="http://schemas.microsoft.com/office/powerpoint/2010/main" val="3279799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2021F-A532-E7AF-4284-7CF822E6C6CC}"/>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06AA6939-0CE7-9FF5-D73C-677D5C25262D}"/>
              </a:ext>
            </a:extLst>
          </p:cNvPr>
          <p:cNvGrpSpPr/>
          <p:nvPr/>
        </p:nvGrpSpPr>
        <p:grpSpPr>
          <a:xfrm>
            <a:off x="693821" y="886808"/>
            <a:ext cx="8280400" cy="4151708"/>
            <a:chOff x="-254000" y="-1412993"/>
            <a:chExt cx="16560800" cy="3615349"/>
          </a:xfrm>
        </p:grpSpPr>
        <p:sp>
          <p:nvSpPr>
            <p:cNvPr id="22" name="TextBox 19">
              <a:extLst>
                <a:ext uri="{FF2B5EF4-FFF2-40B4-BE49-F238E27FC236}">
                  <a16:creationId xmlns:a16="http://schemas.microsoft.com/office/drawing/2014/main" id="{BCE16C00-9DDD-02E0-8E64-84232C43D8A3}"/>
                </a:ext>
              </a:extLst>
            </p:cNvPr>
            <p:cNvSpPr txBox="1"/>
            <p:nvPr/>
          </p:nvSpPr>
          <p:spPr>
            <a:xfrm>
              <a:off x="-254000" y="-316984"/>
              <a:ext cx="16560800" cy="2519340"/>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Clarification:  </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court does not have discretion over whether or not to issue a writ of possession. If the requirements are met and no other law bars it, then it must be issued.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Writ is issued by justice </a:t>
              </a:r>
              <a:r>
                <a:rPr kumimoji="0" lang="en-US" sz="2400" b="1"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or county court </a:t>
              </a: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as applicable.</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Writ for failure to pay rent – clarified that applies if not paid at any point as due during appeal, not just if initial payment not made.</a:t>
              </a:r>
            </a:p>
          </p:txBody>
        </p:sp>
        <p:sp>
          <p:nvSpPr>
            <p:cNvPr id="23" name="TextBox 20">
              <a:extLst>
                <a:ext uri="{FF2B5EF4-FFF2-40B4-BE49-F238E27FC236}">
                  <a16:creationId xmlns:a16="http://schemas.microsoft.com/office/drawing/2014/main" id="{3052DB3A-1BBA-8660-E93E-0F4B349C178A}"/>
                </a:ext>
              </a:extLst>
            </p:cNvPr>
            <p:cNvSpPr txBox="1"/>
            <p:nvPr/>
          </p:nvSpPr>
          <p:spPr>
            <a:xfrm>
              <a:off x="0" y="-1412993"/>
              <a:ext cx="15524048" cy="603033"/>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Writs of Possession</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336F0A43-24CA-F9A0-21D0-A0153FA41FC0}"/>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F867B200-DD34-4C4A-15FE-6F5C2FB729A7}"/>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936FD9DD-7CAB-D29F-521A-52D2600540C9}"/>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A2431FE6-BEB4-A013-7522-035271D8C279}"/>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DA592CFA-1126-1130-20F5-C08EA9E8C939}"/>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85186F18-1C2A-0FD4-F9FB-D89A19EA889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45E5FE8F-71A0-9081-A877-3A3DA08EDCD0}"/>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EBB3830D-B878-7144-31CF-0EE97B651630}"/>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1F225E47-36BC-AE8F-91FE-28615E198E4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63899B10-7FD5-82F2-AAE7-B491CA875553}"/>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406082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3997ACE2-3E27-45CC-F3CC-A17CC2B3D226}"/>
            </a:ext>
          </a:extLst>
        </p:cNvPr>
        <p:cNvGrpSpPr/>
        <p:nvPr/>
      </p:nvGrpSpPr>
      <p:grpSpPr>
        <a:xfrm>
          <a:off x="0" y="0"/>
          <a:ext cx="0" cy="0"/>
          <a:chOff x="0" y="0"/>
          <a:chExt cx="0" cy="0"/>
        </a:xfrm>
      </p:grpSpPr>
      <p:sp>
        <p:nvSpPr>
          <p:cNvPr id="8" name="Freeform 2"/>
          <p:cNvSpPr/>
          <p:nvPr/>
        </p:nvSpPr>
        <p:spPr>
          <a:xfrm flipH="1">
            <a:off x="-22352" y="7112"/>
            <a:ext cx="12192000" cy="6858000"/>
          </a:xfrm>
          <a:custGeom>
            <a:avLst/>
            <a:gdLst/>
            <a:ahLst/>
            <a:cxnLst/>
            <a:rect l="l" t="t" r="r" b="b"/>
            <a:pathLst>
              <a:path w="18288000" h="10287000">
                <a:moveTo>
                  <a:pt x="18288000" y="0"/>
                </a:moveTo>
                <a:lnTo>
                  <a:pt x="0" y="0"/>
                </a:lnTo>
                <a:lnTo>
                  <a:pt x="0" y="10287000"/>
                </a:lnTo>
                <a:lnTo>
                  <a:pt x="18288000" y="10287000"/>
                </a:lnTo>
                <a:lnTo>
                  <a:pt x="18288000" y="0"/>
                </a:lnTo>
                <a:close/>
              </a:path>
            </a:pathLst>
          </a:custGeom>
          <a:blipFill>
            <a:blip r:embed="rId4">
              <a:alphaModFix amt="70000"/>
            </a:blip>
            <a:stretch>
              <a:fillRect t="-38888" b="-38888"/>
            </a:stretch>
          </a:blipFill>
        </p:spPr>
        <p:txBody>
          <a:bodyPr/>
          <a:lstStyle/>
          <a:p>
            <a:pPr defTabSz="609630"/>
            <a:endParaRPr lang="en-US" sz="1200" dirty="0">
              <a:solidFill>
                <a:prstClr val="black"/>
              </a:solidFill>
              <a:latin typeface="Calibri" panose="020F0502020204030204"/>
            </a:endParaRPr>
          </a:p>
        </p:txBody>
      </p:sp>
      <p:sp>
        <p:nvSpPr>
          <p:cNvPr id="2" name="Title 1">
            <a:extLst>
              <a:ext uri="{FF2B5EF4-FFF2-40B4-BE49-F238E27FC236}">
                <a16:creationId xmlns:a16="http://schemas.microsoft.com/office/drawing/2014/main" id="{2FB78F31-9753-E59F-0B6E-6034E2874536}"/>
              </a:ext>
            </a:extLst>
          </p:cNvPr>
          <p:cNvSpPr>
            <a:spLocks noGrp="1"/>
          </p:cNvSpPr>
          <p:nvPr>
            <p:ph type="title"/>
          </p:nvPr>
        </p:nvSpPr>
        <p:spPr>
          <a:xfrm>
            <a:off x="1097280" y="286604"/>
            <a:ext cx="8300720" cy="1450757"/>
          </a:xfrm>
        </p:spPr>
        <p:txBody>
          <a:bodyPr>
            <a:normAutofit/>
          </a:bodyPr>
          <a:lstStyle/>
          <a:p>
            <a:r>
              <a:rPr lang="en-US" sz="4800" dirty="0">
                <a:latin typeface="Telegraf Bold" panose="020B0604020202020204" charset="0"/>
              </a:rPr>
              <a:t>SB 38</a:t>
            </a:r>
          </a:p>
        </p:txBody>
      </p:sp>
      <p:sp>
        <p:nvSpPr>
          <p:cNvPr id="14" name="TextBox 19">
            <a:extLst>
              <a:ext uri="{FF2B5EF4-FFF2-40B4-BE49-F238E27FC236}">
                <a16:creationId xmlns:a16="http://schemas.microsoft.com/office/drawing/2014/main" id="{9C787E52-A30B-4225-6E13-5A874029E478}"/>
              </a:ext>
            </a:extLst>
          </p:cNvPr>
          <p:cNvSpPr txBox="1"/>
          <p:nvPr/>
        </p:nvSpPr>
        <p:spPr>
          <a:xfrm>
            <a:off x="1168399" y="2052324"/>
            <a:ext cx="10480675" cy="1318053"/>
          </a:xfrm>
          <a:prstGeom prst="rect">
            <a:avLst/>
          </a:prstGeom>
        </p:spPr>
        <p:txBody>
          <a:bodyPr wrap="square" lIns="0" tIns="0" rIns="0" bIns="0" rtlCol="0" anchor="t">
            <a:spAutoFit/>
          </a:bodyPr>
          <a:lstStyle/>
          <a:p>
            <a:pPr defTabSz="609630">
              <a:lnSpc>
                <a:spcPts val="2600"/>
              </a:lnSpc>
              <a:spcBef>
                <a:spcPct val="0"/>
              </a:spcBef>
            </a:pPr>
            <a:r>
              <a:rPr lang="en-US" sz="2800" i="1" dirty="0">
                <a:solidFill>
                  <a:srgbClr val="002060"/>
                </a:solidFill>
                <a:latin typeface="Telegraf" panose="020B0604020202020204" charset="0"/>
                <a:sym typeface="Telegraf Bold"/>
              </a:rPr>
              <a:t>Effective 1/1/2026, </a:t>
            </a:r>
            <a:r>
              <a:rPr lang="en-US" sz="2800" b="1" i="1" dirty="0">
                <a:solidFill>
                  <a:srgbClr val="002060"/>
                </a:solidFill>
                <a:latin typeface="Telegraf" panose="020B0604020202020204" charset="0"/>
                <a:sym typeface="Telegraf Bold"/>
              </a:rPr>
              <a:t>applies to eviction suits filed on/after this date</a:t>
            </a:r>
            <a:r>
              <a:rPr lang="en-US" sz="2800" i="1" dirty="0">
                <a:solidFill>
                  <a:srgbClr val="002060"/>
                </a:solidFill>
                <a:latin typeface="Telegraf" panose="020B0604020202020204" charset="0"/>
                <a:sym typeface="Telegraf Bold"/>
              </a:rPr>
              <a:t>.</a:t>
            </a:r>
          </a:p>
          <a:p>
            <a:pPr defTabSz="609630">
              <a:lnSpc>
                <a:spcPts val="2600"/>
              </a:lnSpc>
              <a:spcBef>
                <a:spcPct val="0"/>
              </a:spcBef>
            </a:pPr>
            <a:endParaRPr lang="en-US" sz="2800" i="1" dirty="0">
              <a:solidFill>
                <a:srgbClr val="002060"/>
              </a:solidFill>
              <a:latin typeface="Telegraf" panose="020B0604020202020204" charset="0"/>
              <a:sym typeface="Telegraf Bold"/>
            </a:endParaRPr>
          </a:p>
          <a:p>
            <a:pPr defTabSz="609630">
              <a:lnSpc>
                <a:spcPts val="2600"/>
              </a:lnSpc>
              <a:spcBef>
                <a:spcPct val="0"/>
              </a:spcBef>
            </a:pPr>
            <a:r>
              <a:rPr lang="en-US" sz="2800" b="1" i="1" dirty="0">
                <a:solidFill>
                  <a:srgbClr val="002060"/>
                </a:solidFill>
                <a:latin typeface="Telegraf" panose="020B0604020202020204" charset="0"/>
                <a:sym typeface="Telegraf Bold"/>
              </a:rPr>
              <a:t>Except</a:t>
            </a:r>
            <a:r>
              <a:rPr lang="en-US" sz="2800" i="1" dirty="0">
                <a:solidFill>
                  <a:srgbClr val="002060"/>
                </a:solidFill>
                <a:latin typeface="Telegraf" panose="020B0604020202020204" charset="0"/>
                <a:sym typeface="Telegraf Bold"/>
              </a:rPr>
              <a:t>: R</a:t>
            </a:r>
            <a:r>
              <a:rPr lang="en-US" sz="2800" i="1" dirty="0">
                <a:solidFill>
                  <a:srgbClr val="002060"/>
                </a:solidFill>
                <a:latin typeface="Telegraf" panose="020B0604020202020204" charset="0"/>
              </a:rPr>
              <a:t>ulemaking authority for the Supreme Court took effect 9/1/25.</a:t>
            </a:r>
            <a:endParaRPr lang="en-US" sz="2800" i="1" dirty="0">
              <a:solidFill>
                <a:srgbClr val="002060"/>
              </a:solidFill>
              <a:latin typeface="Telegraf" panose="020B0604020202020204" charset="0"/>
              <a:sym typeface="Telegraf Bold"/>
            </a:endParaRPr>
          </a:p>
          <a:p>
            <a:pPr marL="304815" indent="-304815" defTabSz="609630">
              <a:lnSpc>
                <a:spcPts val="2600"/>
              </a:lnSpc>
              <a:spcBef>
                <a:spcPct val="0"/>
              </a:spcBef>
              <a:buFont typeface="Arial" panose="020B0604020202020204" pitchFamily="34" charset="0"/>
              <a:buChar char="•"/>
              <a:defRPr/>
            </a:pPr>
            <a:endParaRPr lang="en-US" sz="2000" dirty="0">
              <a:solidFill>
                <a:srgbClr val="040B1E"/>
              </a:solidFill>
              <a:latin typeface="Telegraf" panose="020B0604020202020204" charset="0"/>
              <a:ea typeface="Telegraf"/>
              <a:cs typeface="Telegraf"/>
              <a:sym typeface="Telegraf"/>
            </a:endParaRPr>
          </a:p>
        </p:txBody>
      </p:sp>
      <p:cxnSp>
        <p:nvCxnSpPr>
          <p:cNvPr id="17" name="Straight Connector 16">
            <a:extLst>
              <a:ext uri="{FF2B5EF4-FFF2-40B4-BE49-F238E27FC236}">
                <a16:creationId xmlns:a16="http://schemas.microsoft.com/office/drawing/2014/main" id="{460664BA-E295-A2A7-9A6B-EA9CAE0AE0A7}"/>
              </a:ext>
            </a:extLst>
          </p:cNvPr>
          <p:cNvCxnSpPr>
            <a:cxnSpLocks/>
          </p:cNvCxnSpPr>
          <p:nvPr/>
        </p:nvCxnSpPr>
        <p:spPr>
          <a:xfrm>
            <a:off x="1168400" y="1737361"/>
            <a:ext cx="81085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55ECF08F-E8A8-62E4-063F-BA3A19AC89C6}"/>
              </a:ext>
            </a:extLst>
          </p:cNvPr>
          <p:cNvGrpSpPr/>
          <p:nvPr/>
        </p:nvGrpSpPr>
        <p:grpSpPr>
          <a:xfrm>
            <a:off x="9276966" y="3738119"/>
            <a:ext cx="1333965" cy="2219708"/>
            <a:chOff x="0" y="0"/>
            <a:chExt cx="532514" cy="886099"/>
          </a:xfrm>
        </p:grpSpPr>
        <p:sp>
          <p:nvSpPr>
            <p:cNvPr id="10" name="Freeform 9">
              <a:extLst>
                <a:ext uri="{FF2B5EF4-FFF2-40B4-BE49-F238E27FC236}">
                  <a16:creationId xmlns:a16="http://schemas.microsoft.com/office/drawing/2014/main" id="{E3C9D3CE-1259-3E79-74B5-9D75004BFABC}"/>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panose="020F0502020204030204"/>
              </a:endParaRPr>
            </a:p>
          </p:txBody>
        </p:sp>
        <p:sp>
          <p:nvSpPr>
            <p:cNvPr id="11" name="TextBox 10">
              <a:extLst>
                <a:ext uri="{FF2B5EF4-FFF2-40B4-BE49-F238E27FC236}">
                  <a16:creationId xmlns:a16="http://schemas.microsoft.com/office/drawing/2014/main" id="{3F859269-13B0-32AB-6C7F-B470299BE4B8}"/>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panose="020F0502020204030204"/>
              </a:endParaRPr>
            </a:p>
          </p:txBody>
        </p:sp>
      </p:grpSp>
      <p:grpSp>
        <p:nvGrpSpPr>
          <p:cNvPr id="12" name="Group 11">
            <a:extLst>
              <a:ext uri="{FF2B5EF4-FFF2-40B4-BE49-F238E27FC236}">
                <a16:creationId xmlns:a16="http://schemas.microsoft.com/office/drawing/2014/main" id="{05BF1624-FC6F-E9B7-0F79-27ECD8CEDF44}"/>
              </a:ext>
            </a:extLst>
          </p:cNvPr>
          <p:cNvGrpSpPr/>
          <p:nvPr/>
        </p:nvGrpSpPr>
        <p:grpSpPr>
          <a:xfrm rot="-5400000">
            <a:off x="9750096" y="4416096"/>
            <a:ext cx="1721671" cy="1790537"/>
            <a:chOff x="0" y="0"/>
            <a:chExt cx="3443341" cy="3581075"/>
          </a:xfrm>
        </p:grpSpPr>
        <p:grpSp>
          <p:nvGrpSpPr>
            <p:cNvPr id="13" name="Group 12">
              <a:extLst>
                <a:ext uri="{FF2B5EF4-FFF2-40B4-BE49-F238E27FC236}">
                  <a16:creationId xmlns:a16="http://schemas.microsoft.com/office/drawing/2014/main" id="{C1FB62C1-430C-EC08-A88E-2390EC970138}"/>
                </a:ext>
              </a:extLst>
            </p:cNvPr>
            <p:cNvGrpSpPr/>
            <p:nvPr/>
          </p:nvGrpSpPr>
          <p:grpSpPr>
            <a:xfrm rot="5400000">
              <a:off x="791968" y="929702"/>
              <a:ext cx="3581075" cy="1721671"/>
              <a:chOff x="0" y="0"/>
              <a:chExt cx="660400" cy="317500"/>
            </a:xfrm>
          </p:grpSpPr>
          <p:sp>
            <p:nvSpPr>
              <p:cNvPr id="35" name="Freeform 13">
                <a:extLst>
                  <a:ext uri="{FF2B5EF4-FFF2-40B4-BE49-F238E27FC236}">
                    <a16:creationId xmlns:a16="http://schemas.microsoft.com/office/drawing/2014/main" id="{D202D0B8-2746-74B8-1D00-BB4C59EEA2B6}"/>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panose="020F0502020204030204"/>
                </a:endParaRPr>
              </a:p>
            </p:txBody>
          </p:sp>
          <p:sp>
            <p:nvSpPr>
              <p:cNvPr id="36" name="TextBox 14">
                <a:extLst>
                  <a:ext uri="{FF2B5EF4-FFF2-40B4-BE49-F238E27FC236}">
                    <a16:creationId xmlns:a16="http://schemas.microsoft.com/office/drawing/2014/main" id="{80100546-6A9B-B3DE-0482-0C8726331044}"/>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panose="020F0502020204030204"/>
                </a:endParaRPr>
              </a:p>
            </p:txBody>
          </p:sp>
        </p:grpSp>
        <p:grpSp>
          <p:nvGrpSpPr>
            <p:cNvPr id="32" name="Group 15">
              <a:extLst>
                <a:ext uri="{FF2B5EF4-FFF2-40B4-BE49-F238E27FC236}">
                  <a16:creationId xmlns:a16="http://schemas.microsoft.com/office/drawing/2014/main" id="{44729CE5-6B83-3661-12E3-216DAB2B5EFC}"/>
                </a:ext>
              </a:extLst>
            </p:cNvPr>
            <p:cNvGrpSpPr/>
            <p:nvPr/>
          </p:nvGrpSpPr>
          <p:grpSpPr>
            <a:xfrm rot="5400000">
              <a:off x="-929702" y="929702"/>
              <a:ext cx="3581075" cy="1721671"/>
              <a:chOff x="0" y="0"/>
              <a:chExt cx="660400" cy="317500"/>
            </a:xfrm>
          </p:grpSpPr>
          <p:sp>
            <p:nvSpPr>
              <p:cNvPr id="33" name="Freeform 16">
                <a:extLst>
                  <a:ext uri="{FF2B5EF4-FFF2-40B4-BE49-F238E27FC236}">
                    <a16:creationId xmlns:a16="http://schemas.microsoft.com/office/drawing/2014/main" id="{8C63FD81-2872-53DB-FDB8-7988CD8C6F48}"/>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panose="020F0502020204030204"/>
                </a:endParaRPr>
              </a:p>
            </p:txBody>
          </p:sp>
          <p:sp>
            <p:nvSpPr>
              <p:cNvPr id="34" name="TextBox 17">
                <a:extLst>
                  <a:ext uri="{FF2B5EF4-FFF2-40B4-BE49-F238E27FC236}">
                    <a16:creationId xmlns:a16="http://schemas.microsoft.com/office/drawing/2014/main" id="{73D095CE-C24B-20D4-2E92-0318A5A06EB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panose="020F0502020204030204"/>
                </a:endParaRPr>
              </a:p>
            </p:txBody>
          </p:sp>
        </p:grpSp>
      </p:grpSp>
    </p:spTree>
    <p:custDataLst>
      <p:tags r:id="rId1"/>
    </p:custDataLst>
    <p:extLst>
      <p:ext uri="{BB962C8B-B14F-4D97-AF65-F5344CB8AC3E}">
        <p14:creationId xmlns:p14="http://schemas.microsoft.com/office/powerpoint/2010/main" val="8504267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1F7F3-BBA8-C08C-D67C-99F0CFAA6108}"/>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9EAD557A-8E18-9F05-987E-864B071031F1}"/>
              </a:ext>
            </a:extLst>
          </p:cNvPr>
          <p:cNvGrpSpPr/>
          <p:nvPr/>
        </p:nvGrpSpPr>
        <p:grpSpPr>
          <a:xfrm>
            <a:off x="693822" y="886809"/>
            <a:ext cx="9205893" cy="5782923"/>
            <a:chOff x="-254000" y="-1412993"/>
            <a:chExt cx="15778048" cy="5035829"/>
          </a:xfrm>
        </p:grpSpPr>
        <p:sp>
          <p:nvSpPr>
            <p:cNvPr id="22" name="TextBox 19">
              <a:extLst>
                <a:ext uri="{FF2B5EF4-FFF2-40B4-BE49-F238E27FC236}">
                  <a16:creationId xmlns:a16="http://schemas.microsoft.com/office/drawing/2014/main" id="{398C1F47-9829-AAD9-93F6-E413885B12D3}"/>
                </a:ext>
              </a:extLst>
            </p:cNvPr>
            <p:cNvSpPr txBox="1"/>
            <p:nvPr/>
          </p:nvSpPr>
          <p:spPr>
            <a:xfrm>
              <a:off x="-254000" y="-316984"/>
              <a:ext cx="13786292" cy="3939820"/>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Service of writ must occur within 5 business days from issuance of the writ, or landlords may use other trained officers.</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TJCTC interpretation is that “service” means service of the initial notice, but others have argued that it means complete execution of the writ.</a:t>
              </a:r>
            </a:p>
            <a:p>
              <a:pPr marL="609630" marR="0" lvl="1"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In the end, this shouldn’t matter if they’re moving forward and coordinating with the plaintiff. </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If plaintiff is calling the court about the status of service/execution and you do not yet have a return on file, you should refer them to the sheriff/constable.</a:t>
              </a:r>
            </a:p>
          </p:txBody>
        </p:sp>
        <p:sp>
          <p:nvSpPr>
            <p:cNvPr id="23" name="TextBox 20">
              <a:extLst>
                <a:ext uri="{FF2B5EF4-FFF2-40B4-BE49-F238E27FC236}">
                  <a16:creationId xmlns:a16="http://schemas.microsoft.com/office/drawing/2014/main" id="{889D81ED-1246-4A3C-77F8-825EC715BCA7}"/>
                </a:ext>
              </a:extLst>
            </p:cNvPr>
            <p:cNvSpPr txBox="1"/>
            <p:nvPr/>
          </p:nvSpPr>
          <p:spPr>
            <a:xfrm>
              <a:off x="-1" y="-1412993"/>
              <a:ext cx="15524049" cy="603034"/>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Writs of Possession - Service</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D3576613-42DC-E8AF-3BA4-37AB72909E90}"/>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A72CA8FF-CA63-E160-3BA3-6C7861831C41}"/>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10">
              <a:extLst>
                <a:ext uri="{FF2B5EF4-FFF2-40B4-BE49-F238E27FC236}">
                  <a16:creationId xmlns:a16="http://schemas.microsoft.com/office/drawing/2014/main" id="{D6B9CE52-D0F3-6382-2F61-6F6105423BAC}"/>
                </a:ext>
              </a:extLst>
            </p:cNvPr>
            <p:cNvSpPr txBox="1"/>
            <p:nvPr/>
          </p:nvSpPr>
          <p:spPr>
            <a:xfrm>
              <a:off x="101600" y="-76200"/>
              <a:ext cx="329314" cy="962299"/>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4" name="Group 11">
            <a:extLst>
              <a:ext uri="{FF2B5EF4-FFF2-40B4-BE49-F238E27FC236}">
                <a16:creationId xmlns:a16="http://schemas.microsoft.com/office/drawing/2014/main" id="{CCD1ED3A-B063-01FE-2068-5480302780CB}"/>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3DA208C8-AA65-56AF-C93B-605635F8292F}"/>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750B498C-AC2D-E4A5-0637-752FE5329D0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0" name="TextBox 14">
                <a:extLst>
                  <a:ext uri="{FF2B5EF4-FFF2-40B4-BE49-F238E27FC236}">
                    <a16:creationId xmlns:a16="http://schemas.microsoft.com/office/drawing/2014/main" id="{EB91A735-50D0-422C-8377-A1D4E988F231}"/>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6" name="Group 15">
              <a:extLst>
                <a:ext uri="{FF2B5EF4-FFF2-40B4-BE49-F238E27FC236}">
                  <a16:creationId xmlns:a16="http://schemas.microsoft.com/office/drawing/2014/main" id="{5103A5BB-6205-FE9D-16AE-A9565C9EE4AF}"/>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4DF35817-4665-602A-2F17-8B83FFC2132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8" name="TextBox 17">
                <a:extLst>
                  <a:ext uri="{FF2B5EF4-FFF2-40B4-BE49-F238E27FC236}">
                    <a16:creationId xmlns:a16="http://schemas.microsoft.com/office/drawing/2014/main" id="{4454ED81-344D-C399-9C3A-3D1B0BD4DBDB}"/>
                  </a:ext>
                </a:extLst>
              </p:cNvPr>
              <p:cNvSpPr txBox="1"/>
              <p:nvPr/>
            </p:nvSpPr>
            <p:spPr>
              <a:xfrm>
                <a:off x="0" y="79375"/>
                <a:ext cx="660400" cy="238125"/>
              </a:xfrm>
              <a:prstGeom prst="rect">
                <a:avLst/>
              </a:prstGeom>
            </p:spPr>
            <p:txBody>
              <a:bodyPr lIns="33867" tIns="33867" rIns="33867" bIns="33867" rtlCol="0" anchor="ctr"/>
              <a:lstStyle/>
              <a:p>
                <a:pPr marL="0" marR="0" lvl="0" indent="0" algn="ctr" defTabSz="609630" rtl="0" eaLnBrk="1" fontAlgn="auto" latinLnBrk="0" hangingPunct="1">
                  <a:lnSpc>
                    <a:spcPts val="1906"/>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Tree>
    <p:extLst>
      <p:ext uri="{BB962C8B-B14F-4D97-AF65-F5344CB8AC3E}">
        <p14:creationId xmlns:p14="http://schemas.microsoft.com/office/powerpoint/2010/main" val="100554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3EE2D-4A26-A54B-7339-2E43F86F1850}"/>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2590D4CC-544E-B571-103A-B73CEA86B05A}"/>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420FFE6A-A84F-BD8D-4527-454AC1DAEA6D}"/>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FE9E9ED4-FDFB-4EB3-B8B4-92A4952315C0}"/>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559AD55A-638D-2538-B77B-313BB368CFAE}"/>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16E45C58-0858-B8DB-5955-472D3B869F42}"/>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6FCC6D5F-2B18-365A-6ECE-3BFABFC8CB1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DBB67449-5AA9-C1D2-4B78-79A9CBF4F77D}"/>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6AA93B15-BCAB-4148-2E30-72C468DA0FC5}"/>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5F6901C5-9F84-283B-E58E-28BD16BD19E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9C019A00-6B72-BA10-D72F-51D4B22CC076}"/>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F219353A-4864-B5AE-77CD-2E36B30D2E94}"/>
              </a:ext>
            </a:extLst>
          </p:cNvPr>
          <p:cNvGrpSpPr/>
          <p:nvPr/>
        </p:nvGrpSpPr>
        <p:grpSpPr>
          <a:xfrm>
            <a:off x="1012608" y="900173"/>
            <a:ext cx="8280400" cy="3628488"/>
            <a:chOff x="-254000" y="-1412993"/>
            <a:chExt cx="16560800" cy="3159725"/>
          </a:xfrm>
        </p:grpSpPr>
        <p:sp>
          <p:nvSpPr>
            <p:cNvPr id="19" name="TextBox 19">
              <a:extLst>
                <a:ext uri="{FF2B5EF4-FFF2-40B4-BE49-F238E27FC236}">
                  <a16:creationId xmlns:a16="http://schemas.microsoft.com/office/drawing/2014/main" id="{4B21E071-F043-D024-0B67-FF1740F0E7FE}"/>
                </a:ext>
              </a:extLst>
            </p:cNvPr>
            <p:cNvSpPr txBox="1"/>
            <p:nvPr/>
          </p:nvSpPr>
          <p:spPr>
            <a:xfrm>
              <a:off x="-254000" y="-316984"/>
              <a:ext cx="16560800" cy="2063716"/>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Appeals from justice courts (bond, cash deposit, or statement of inability to pay) must be filed within 5 days </a:t>
              </a:r>
              <a:r>
                <a:rPr lang="en-US" sz="2400" i="1" dirty="0">
                  <a:solidFill>
                    <a:srgbClr val="040B1E"/>
                  </a:solidFill>
                  <a:latin typeface="Telegraf" panose="020B0604020202020204" charset="0"/>
                  <a:ea typeface="Telegraf"/>
                  <a:cs typeface="Telegraf"/>
                  <a:sym typeface="Telegraf"/>
                </a:rPr>
                <a:t>(clarification for all appeal types/codification of current rules).</a:t>
              </a:r>
              <a:endParaRPr lang="en-US" sz="2400" dirty="0">
                <a:solidFill>
                  <a:srgbClr val="040B1E"/>
                </a:solidFill>
                <a:latin typeface="Telegraf" panose="020B0604020202020204" charset="0"/>
                <a:ea typeface="Telegraf"/>
                <a:cs typeface="Telegraf"/>
                <a:sym typeface="Telegraf"/>
              </a:endParaRP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Tenants must affirm, under penalty of perjury, “the tenant's good faith belief that the tenant has a </a:t>
              </a:r>
              <a:r>
                <a:rPr lang="en-US" sz="2400" b="1" dirty="0">
                  <a:solidFill>
                    <a:srgbClr val="040B1E"/>
                  </a:solidFill>
                  <a:latin typeface="Telegraf" panose="020B0604020202020204" charset="0"/>
                  <a:ea typeface="Telegraf"/>
                  <a:cs typeface="Telegraf"/>
                  <a:sym typeface="Telegraf"/>
                </a:rPr>
                <a:t>meritorious defense </a:t>
              </a:r>
              <a:r>
                <a:rPr lang="en-US" sz="2400" dirty="0">
                  <a:solidFill>
                    <a:srgbClr val="040B1E"/>
                  </a:solidFill>
                  <a:latin typeface="Telegraf" panose="020B0604020202020204" charset="0"/>
                  <a:ea typeface="Telegraf"/>
                  <a:cs typeface="Telegraf"/>
                  <a:sym typeface="Telegraf"/>
                </a:rPr>
                <a:t>and that the appeal is </a:t>
              </a:r>
              <a:r>
                <a:rPr lang="en-US" sz="2400" b="1" dirty="0">
                  <a:solidFill>
                    <a:srgbClr val="040B1E"/>
                  </a:solidFill>
                  <a:latin typeface="Telegraf" panose="020B0604020202020204" charset="0"/>
                  <a:ea typeface="Telegraf"/>
                  <a:cs typeface="Telegraf"/>
                  <a:sym typeface="Telegraf"/>
                </a:rPr>
                <a:t>not for the purpose of delay.</a:t>
              </a:r>
              <a:r>
                <a:rPr lang="en-US" sz="2400" dirty="0">
                  <a:solidFill>
                    <a:srgbClr val="040B1E"/>
                  </a:solidFill>
                  <a:latin typeface="Telegraf" panose="020B0604020202020204" charset="0"/>
                  <a:ea typeface="Telegraf"/>
                  <a:cs typeface="Telegraf"/>
                  <a:sym typeface="Telegraf"/>
                </a:rPr>
                <a:t>”</a:t>
              </a:r>
            </a:p>
          </p:txBody>
        </p:sp>
        <p:sp>
          <p:nvSpPr>
            <p:cNvPr id="20" name="TextBox 20">
              <a:extLst>
                <a:ext uri="{FF2B5EF4-FFF2-40B4-BE49-F238E27FC236}">
                  <a16:creationId xmlns:a16="http://schemas.microsoft.com/office/drawing/2014/main" id="{485F67F0-F922-ABC5-7B6F-80B10C579D11}"/>
                </a:ext>
              </a:extLst>
            </p:cNvPr>
            <p:cNvSpPr txBox="1"/>
            <p:nvPr/>
          </p:nvSpPr>
          <p:spPr>
            <a:xfrm>
              <a:off x="0" y="-1412993"/>
              <a:ext cx="15524048" cy="603034"/>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Appeals</a:t>
              </a:r>
              <a:endParaRPr lang="en-US" sz="4800" b="1" dirty="0">
                <a:solidFill>
                  <a:srgbClr val="040B1E"/>
                </a:solidFill>
                <a:highlight>
                  <a:srgbClr val="FFFF00"/>
                </a:highlight>
                <a:latin typeface="Telegraf Bold"/>
                <a:ea typeface="Telegraf Bold"/>
                <a:cs typeface="Telegraf Bold"/>
                <a:sym typeface="Telegraf Bold"/>
              </a:endParaRPr>
            </a:p>
          </p:txBody>
        </p:sp>
      </p:grpSp>
    </p:spTree>
    <p:extLst>
      <p:ext uri="{BB962C8B-B14F-4D97-AF65-F5344CB8AC3E}">
        <p14:creationId xmlns:p14="http://schemas.microsoft.com/office/powerpoint/2010/main" val="3067958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22CD4-73F3-9D00-7875-698D5CBE3E5D}"/>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26EAC176-2016-9895-1530-1DBBB12C65B9}"/>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FE2DD0EA-F67E-E177-A057-6E6C8653D612}"/>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3E648AC3-AFAA-5829-44D1-6E6CCFD5B043}"/>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F7DA7B3E-0A95-4B33-69B4-AE2F8BCFFFFD}"/>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EF55E400-4058-DC50-17E5-68C930C241F5}"/>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049F38FD-B04E-52ED-1571-A3D45A11B8A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FCE000AD-BE4F-6E7A-DB11-DA8995099F26}"/>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8C192726-0846-27C6-C0C5-03AAA8AAECA2}"/>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3DAA88DB-6C27-9FA7-8DD7-0D9AB03CC60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89F470E5-5FC8-8EB0-07EC-74C1F3E1E5ED}"/>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70433369-03C9-6C5B-097E-93C58A49AC15}"/>
              </a:ext>
            </a:extLst>
          </p:cNvPr>
          <p:cNvGrpSpPr/>
          <p:nvPr/>
        </p:nvGrpSpPr>
        <p:grpSpPr>
          <a:xfrm>
            <a:off x="996566" y="685800"/>
            <a:ext cx="8909434" cy="5632648"/>
            <a:chOff x="-286084" y="-1412993"/>
            <a:chExt cx="17818868" cy="4702645"/>
          </a:xfrm>
        </p:grpSpPr>
        <p:sp>
          <p:nvSpPr>
            <p:cNvPr id="19" name="TextBox 19">
              <a:extLst>
                <a:ext uri="{FF2B5EF4-FFF2-40B4-BE49-F238E27FC236}">
                  <a16:creationId xmlns:a16="http://schemas.microsoft.com/office/drawing/2014/main" id="{0E44EC8F-0244-B36E-ED07-7606DB64ED49}"/>
                </a:ext>
              </a:extLst>
            </p:cNvPr>
            <p:cNvSpPr txBox="1"/>
            <p:nvPr/>
          </p:nvSpPr>
          <p:spPr>
            <a:xfrm>
              <a:off x="-286084" y="-564744"/>
              <a:ext cx="16560800" cy="3854396"/>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a tenant appeals, the court must give a notice of:</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the </a:t>
              </a:r>
              <a:r>
                <a:rPr lang="en-US" sz="2400" b="1" dirty="0">
                  <a:solidFill>
                    <a:srgbClr val="040B1E"/>
                  </a:solidFill>
                  <a:latin typeface="Telegraf" panose="020B0604020202020204" charset="0"/>
                  <a:ea typeface="Telegraf"/>
                  <a:cs typeface="Telegraf"/>
                  <a:sym typeface="Telegraf"/>
                </a:rPr>
                <a:t>amount of rent to be paid </a:t>
              </a:r>
              <a:r>
                <a:rPr lang="en-US" sz="2400" dirty="0">
                  <a:solidFill>
                    <a:srgbClr val="040B1E"/>
                  </a:solidFill>
                  <a:latin typeface="Telegraf" panose="020B0604020202020204" charset="0"/>
                  <a:ea typeface="Telegraf"/>
                  <a:cs typeface="Telegraf"/>
                  <a:sym typeface="Telegraf"/>
                </a:rPr>
                <a:t>into the justice court </a:t>
              </a:r>
              <a:r>
                <a:rPr lang="en-US" sz="2400" b="1" i="1" dirty="0">
                  <a:solidFill>
                    <a:srgbClr val="040B1E"/>
                  </a:solidFill>
                  <a:latin typeface="Telegraf" panose="020B0604020202020204" charset="0"/>
                  <a:ea typeface="Telegraf"/>
                  <a:cs typeface="Telegraf"/>
                  <a:sym typeface="Telegraf"/>
                </a:rPr>
                <a:t>or county court </a:t>
              </a:r>
              <a:r>
                <a:rPr lang="en-US" sz="2400" dirty="0">
                  <a:solidFill>
                    <a:srgbClr val="040B1E"/>
                  </a:solidFill>
                  <a:latin typeface="Telegraf" panose="020B0604020202020204" charset="0"/>
                  <a:ea typeface="Telegraf"/>
                  <a:cs typeface="Telegraf"/>
                  <a:sym typeface="Telegraf"/>
                </a:rPr>
                <a:t>registry, </a:t>
              </a:r>
            </a:p>
            <a:p>
              <a:pPr marL="609630" lvl="1"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how </a:t>
              </a:r>
              <a:r>
                <a:rPr lang="en-US" sz="2400" dirty="0">
                  <a:solidFill>
                    <a:srgbClr val="040B1E"/>
                  </a:solidFill>
                  <a:latin typeface="Telegraf" panose="020B0604020202020204" charset="0"/>
                  <a:ea typeface="Telegraf"/>
                  <a:cs typeface="Telegraf"/>
                  <a:sym typeface="Telegraf"/>
                </a:rPr>
                <a:t>the payment can be paid, </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the </a:t>
              </a:r>
              <a:r>
                <a:rPr lang="en-US" sz="2400" b="1" dirty="0">
                  <a:solidFill>
                    <a:srgbClr val="040B1E"/>
                  </a:solidFill>
                  <a:latin typeface="Telegraf" panose="020B0604020202020204" charset="0"/>
                  <a:ea typeface="Telegraf"/>
                  <a:cs typeface="Telegraf"/>
                  <a:sym typeface="Telegraf"/>
                </a:rPr>
                <a:t>calendar date </a:t>
              </a:r>
              <a:r>
                <a:rPr lang="en-US" sz="2400" dirty="0">
                  <a:solidFill>
                    <a:srgbClr val="040B1E"/>
                  </a:solidFill>
                  <a:latin typeface="Telegraf" panose="020B0604020202020204" charset="0"/>
                  <a:ea typeface="Telegraf"/>
                  <a:cs typeface="Telegraf"/>
                  <a:sym typeface="Telegraf"/>
                </a:rPr>
                <a:t>by which it must be paid, </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the </a:t>
              </a:r>
              <a:r>
                <a:rPr lang="en-US" sz="2400" b="1" dirty="0">
                  <a:solidFill>
                    <a:srgbClr val="040B1E"/>
                  </a:solidFill>
                  <a:latin typeface="Telegraf" panose="020B0604020202020204" charset="0"/>
                  <a:ea typeface="Telegraf"/>
                  <a:cs typeface="Telegraf"/>
                  <a:sym typeface="Telegraf"/>
                </a:rPr>
                <a:t>time the court closes </a:t>
              </a:r>
              <a:r>
                <a:rPr lang="en-US" sz="2400" dirty="0">
                  <a:solidFill>
                    <a:srgbClr val="040B1E"/>
                  </a:solidFill>
                  <a:latin typeface="Telegraf" panose="020B0604020202020204" charset="0"/>
                  <a:ea typeface="Telegraf"/>
                  <a:cs typeface="Telegraf"/>
                  <a:sym typeface="Telegraf"/>
                </a:rPr>
                <a:t>(if before 5 pm), and </a:t>
              </a:r>
            </a:p>
            <a:p>
              <a:pPr marL="609630" lvl="1"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a statement that </a:t>
              </a:r>
              <a:r>
                <a:rPr lang="en-US" sz="2400" b="1" dirty="0">
                  <a:solidFill>
                    <a:srgbClr val="040B1E"/>
                  </a:solidFill>
                  <a:latin typeface="Telegraf" panose="020B0604020202020204" charset="0"/>
                  <a:ea typeface="Telegraf"/>
                  <a:cs typeface="Telegraf"/>
                  <a:sym typeface="Telegraf"/>
                </a:rPr>
                <a:t>a writ of possession may result without a hearing</a:t>
              </a:r>
              <a:r>
                <a:rPr lang="en-US" sz="2400" dirty="0">
                  <a:solidFill>
                    <a:srgbClr val="040B1E"/>
                  </a:solidFill>
                  <a:latin typeface="Telegraf" panose="020B0604020202020204" charset="0"/>
                  <a:ea typeface="Telegraf"/>
                  <a:cs typeface="Telegraf"/>
                  <a:sym typeface="Telegraf"/>
                </a:rPr>
                <a:t> if they do not pay into the registry.</a:t>
              </a:r>
            </a:p>
            <a:p>
              <a:pPr marL="304815"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O</a:t>
              </a:r>
              <a:r>
                <a:rPr lang="en-US" sz="2400" dirty="0" err="1">
                  <a:solidFill>
                    <a:srgbClr val="040B1E"/>
                  </a:solidFill>
                  <a:latin typeface="Telegraf" panose="020B0604020202020204" charset="0"/>
                  <a:ea typeface="Telegraf"/>
                  <a:cs typeface="Telegraf"/>
                  <a:sym typeface="Telegraf"/>
                </a:rPr>
                <a:t>nly</a:t>
              </a:r>
              <a:r>
                <a:rPr lang="en-US" sz="2400" dirty="0">
                  <a:solidFill>
                    <a:srgbClr val="040B1E"/>
                  </a:solidFill>
                  <a:latin typeface="Telegraf" panose="020B0604020202020204" charset="0"/>
                  <a:ea typeface="Telegraf"/>
                  <a:cs typeface="Telegraf"/>
                  <a:sym typeface="Telegraf"/>
                </a:rPr>
                <a:t> change here is that notice must include that payment is to justice court or county court, as applicable. </a:t>
              </a:r>
            </a:p>
          </p:txBody>
        </p:sp>
        <p:sp>
          <p:nvSpPr>
            <p:cNvPr id="20" name="TextBox 20">
              <a:extLst>
                <a:ext uri="{FF2B5EF4-FFF2-40B4-BE49-F238E27FC236}">
                  <a16:creationId xmlns:a16="http://schemas.microsoft.com/office/drawing/2014/main" id="{31CBE0BD-B78B-A6D9-3853-19EFB222C03A}"/>
                </a:ext>
              </a:extLst>
            </p:cNvPr>
            <p:cNvSpPr txBox="1"/>
            <p:nvPr/>
          </p:nvSpPr>
          <p:spPr>
            <a:xfrm>
              <a:off x="0" y="-1412993"/>
              <a:ext cx="17532784" cy="578159"/>
            </a:xfrm>
            <a:prstGeom prst="rect">
              <a:avLst/>
            </a:prstGeom>
          </p:spPr>
          <p:txBody>
            <a:bodyPr wrap="square"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Notice Regarding Appeals</a:t>
              </a:r>
            </a:p>
          </p:txBody>
        </p:sp>
      </p:grpSp>
    </p:spTree>
    <p:extLst>
      <p:ext uri="{BB962C8B-B14F-4D97-AF65-F5344CB8AC3E}">
        <p14:creationId xmlns:p14="http://schemas.microsoft.com/office/powerpoint/2010/main" val="360232405"/>
      </p:ext>
    </p:extLst>
  </p:cSld>
  <p:clrMapOvr>
    <a:masterClrMapping/>
  </p:clrMapOvr>
  <p:extLst>
    <p:ext uri="{6950BFC3-D8DA-4A85-94F7-54DA5524770B}">
      <p188:commentRel xmlns:p188="http://schemas.microsoft.com/office/powerpoint/2018/8/main" xmlns="" r:id="rId3"/>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D0440-C228-8519-14D2-E1ADAB5FC5BF}"/>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F31C3A49-083D-9AA0-B486-FB7496C26FA1}"/>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08044C32-A8AE-242A-3242-2FFB55FBF5F2}"/>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49449AD3-7877-58B6-3C58-7D20CB0500C1}"/>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E6634A3B-45DF-2223-D4DD-C7A5D34AAAEF}"/>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88235BE1-1241-766F-8D6B-FC6D3823BC5A}"/>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A93ADAAE-2487-1BE9-6BD4-DB9B16EC5DD5}"/>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CAC6E752-B214-C757-CF84-D47447A56F59}"/>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C4873501-19A6-81F5-AF45-59C892E37A2D}"/>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B1059F1B-BB3F-7DE5-A7CD-7AB2C256ADE2}"/>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6469243D-F0DB-6FC6-D1D2-90F144271597}"/>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C2B47F85-E231-4416-1F13-FDB7ECD5234E}"/>
              </a:ext>
            </a:extLst>
          </p:cNvPr>
          <p:cNvGrpSpPr/>
          <p:nvPr/>
        </p:nvGrpSpPr>
        <p:grpSpPr>
          <a:xfrm>
            <a:off x="996566" y="661992"/>
            <a:ext cx="8280400" cy="4521041"/>
            <a:chOff x="-254000" y="-1412993"/>
            <a:chExt cx="16560800" cy="3936968"/>
          </a:xfrm>
        </p:grpSpPr>
        <p:sp>
          <p:nvSpPr>
            <p:cNvPr id="19" name="TextBox 19">
              <a:extLst>
                <a:ext uri="{FF2B5EF4-FFF2-40B4-BE49-F238E27FC236}">
                  <a16:creationId xmlns:a16="http://schemas.microsoft.com/office/drawing/2014/main" id="{EF659D7D-A96E-5877-E671-F6764D500064}"/>
                </a:ext>
              </a:extLst>
            </p:cNvPr>
            <p:cNvSpPr txBox="1"/>
            <p:nvPr/>
          </p:nvSpPr>
          <p:spPr>
            <a:xfrm>
              <a:off x="-254000" y="-316984"/>
              <a:ext cx="16560800" cy="2840959"/>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Justice court must forward the transcript and original papers to county court </a:t>
              </a:r>
              <a:r>
                <a:rPr lang="en-US" sz="2400" b="1" dirty="0">
                  <a:solidFill>
                    <a:srgbClr val="040B1E"/>
                  </a:solidFill>
                  <a:latin typeface="Telegraf" panose="020B0604020202020204" charset="0"/>
                  <a:ea typeface="Telegraf"/>
                  <a:cs typeface="Telegraf"/>
                  <a:sym typeface="Telegraf"/>
                </a:rPr>
                <a:t>not earlier than 4 pm on the 6th day or not later than 4 pm on the 10th day</a:t>
              </a:r>
              <a:r>
                <a:rPr lang="en-US" sz="2400" dirty="0">
                  <a:solidFill>
                    <a:srgbClr val="040B1E"/>
                  </a:solidFill>
                  <a:latin typeface="Telegraf" panose="020B0604020202020204" charset="0"/>
                  <a:ea typeface="Telegraf"/>
                  <a:cs typeface="Telegraf"/>
                  <a:sym typeface="Telegraf"/>
                </a:rPr>
                <a:t>, unless the court confirms that the tenant has timely paid rent into the registry, and then they may forward the case immediately.</a:t>
              </a: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the justice court issues a writ of possession, they immediately should forward the case to the county court.</a:t>
              </a:r>
            </a:p>
            <a:p>
              <a:pPr marL="304815" indent="-304815" defTabSz="609630">
                <a:spcBef>
                  <a:spcPct val="0"/>
                </a:spcBef>
                <a:spcAft>
                  <a:spcPts val="1200"/>
                </a:spcAft>
                <a:buFont typeface="Arial" panose="020B0604020202020204" pitchFamily="34" charset="0"/>
                <a:buChar char="•"/>
                <a:defRPr/>
              </a:pPr>
              <a:endParaRPr lang="en-US" sz="2400" dirty="0">
                <a:solidFill>
                  <a:srgbClr val="040B1E"/>
                </a:solidFill>
                <a:latin typeface="Telegraf" panose="020B0604020202020204" charset="0"/>
                <a:ea typeface="Telegraf"/>
                <a:cs typeface="Telegraf"/>
                <a:sym typeface="Telegraf"/>
              </a:endParaRPr>
            </a:p>
          </p:txBody>
        </p:sp>
        <p:sp>
          <p:nvSpPr>
            <p:cNvPr id="20" name="TextBox 20">
              <a:extLst>
                <a:ext uri="{FF2B5EF4-FFF2-40B4-BE49-F238E27FC236}">
                  <a16:creationId xmlns:a16="http://schemas.microsoft.com/office/drawing/2014/main" id="{197EC56C-2F59-2D71-4826-C04E0FE23D9C}"/>
                </a:ext>
              </a:extLst>
            </p:cNvPr>
            <p:cNvSpPr txBox="1"/>
            <p:nvPr/>
          </p:nvSpPr>
          <p:spPr>
            <a:xfrm>
              <a:off x="0" y="-1412993"/>
              <a:ext cx="15524048" cy="603033"/>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Processing Appeals</a:t>
              </a:r>
            </a:p>
          </p:txBody>
        </p:sp>
      </p:grpSp>
    </p:spTree>
    <p:extLst>
      <p:ext uri="{BB962C8B-B14F-4D97-AF65-F5344CB8AC3E}">
        <p14:creationId xmlns:p14="http://schemas.microsoft.com/office/powerpoint/2010/main" val="3998192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B98DC-61A9-5F3A-79B2-BDBD16D4E177}"/>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6743C22D-8E3D-3E4B-CDA6-89E2089B95E0}"/>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0492B28D-8B7F-A532-D705-39B786E9F352}"/>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77DAB629-94B2-0A6A-FA72-DD5E497AE429}"/>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E3FF2614-F5A8-7634-C780-A1599B9D0D1F}"/>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2D730833-083F-4ED8-CDC6-69C4DA244D10}"/>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11C8404F-758A-C9F3-0863-D8C2B10F77C1}"/>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6B7E9B2B-4827-4063-5383-BE8371D989FF}"/>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D884287F-CD74-88EC-ABDC-2FDF8E980126}"/>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46BA31F1-632C-18A9-9095-E024476F061F}"/>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4B1361C3-E6E8-3BEC-577C-C41F8170E342}"/>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F0C59B11-08FA-BF39-848D-72E0C6B3C245}"/>
              </a:ext>
            </a:extLst>
          </p:cNvPr>
          <p:cNvGrpSpPr/>
          <p:nvPr/>
        </p:nvGrpSpPr>
        <p:grpSpPr>
          <a:xfrm>
            <a:off x="1012608" y="900173"/>
            <a:ext cx="8280400" cy="4521040"/>
            <a:chOff x="-254000" y="-1412993"/>
            <a:chExt cx="16560800" cy="3936969"/>
          </a:xfrm>
        </p:grpSpPr>
        <p:sp>
          <p:nvSpPr>
            <p:cNvPr id="19" name="TextBox 19">
              <a:extLst>
                <a:ext uri="{FF2B5EF4-FFF2-40B4-BE49-F238E27FC236}">
                  <a16:creationId xmlns:a16="http://schemas.microsoft.com/office/drawing/2014/main" id="{B219D603-0650-504E-8941-86BB0E4BC0DD}"/>
                </a:ext>
              </a:extLst>
            </p:cNvPr>
            <p:cNvSpPr txBox="1"/>
            <p:nvPr/>
          </p:nvSpPr>
          <p:spPr>
            <a:xfrm>
              <a:off x="-254000" y="-316984"/>
              <a:ext cx="16560800" cy="2840960"/>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appealing, tenants must pay one rental period’s rent into the court registry within 5 days and continue to pay as due during the appeal – </a:t>
              </a:r>
              <a:r>
                <a:rPr lang="en-US" sz="2400" b="1" dirty="0">
                  <a:solidFill>
                    <a:srgbClr val="040B1E"/>
                  </a:solidFill>
                  <a:latin typeface="Telegraf" panose="020B0604020202020204" charset="0"/>
                  <a:ea typeface="Telegraf"/>
                  <a:cs typeface="Telegraf"/>
                  <a:sym typeface="Telegraf"/>
                </a:rPr>
                <a:t>in whichever court the case is pending at the time of payment.</a:t>
              </a:r>
            </a:p>
            <a:p>
              <a:pPr marL="304815" indent="-304815" defTabSz="609630">
                <a:spcBef>
                  <a:spcPct val="0"/>
                </a:spcBef>
                <a:spcAft>
                  <a:spcPts val="1200"/>
                </a:spcAft>
                <a:buFont typeface="Arial" panose="020B0604020202020204" pitchFamily="34" charset="0"/>
                <a:buChar char="•"/>
                <a:defRPr/>
              </a:pPr>
              <a:r>
                <a:rPr lang="en-US" sz="2400" b="1" dirty="0">
                  <a:solidFill>
                    <a:srgbClr val="040B1E"/>
                  </a:solidFill>
                  <a:latin typeface="Telegraf" panose="020B0604020202020204" charset="0"/>
                  <a:ea typeface="Telegraf"/>
                  <a:cs typeface="Telegraf"/>
                  <a:sym typeface="Telegraf"/>
                </a:rPr>
                <a:t>No longer just for nonpayment of rent cases</a:t>
              </a:r>
              <a:r>
                <a:rPr lang="en-US" sz="2400" dirty="0">
                  <a:solidFill>
                    <a:srgbClr val="040B1E"/>
                  </a:solidFill>
                  <a:latin typeface="Telegraf" panose="020B0604020202020204" charset="0"/>
                  <a:ea typeface="Telegraf"/>
                  <a:cs typeface="Telegraf"/>
                  <a:sym typeface="Telegraf"/>
                </a:rPr>
                <a:t>, and covers all appeal types, </a:t>
              </a:r>
              <a:r>
                <a:rPr lang="en-US" sz="2400" b="1" dirty="0">
                  <a:solidFill>
                    <a:srgbClr val="040B1E"/>
                  </a:solidFill>
                  <a:latin typeface="Telegraf" panose="020B0604020202020204" charset="0"/>
                  <a:ea typeface="Telegraf"/>
                  <a:cs typeface="Telegraf"/>
                  <a:sym typeface="Telegraf"/>
                </a:rPr>
                <a:t>including cash deposits.</a:t>
              </a: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Courts must disburse these funds to the landlord on request (will usually happen in county court).</a:t>
              </a:r>
            </a:p>
          </p:txBody>
        </p:sp>
        <p:sp>
          <p:nvSpPr>
            <p:cNvPr id="20" name="TextBox 20">
              <a:extLst>
                <a:ext uri="{FF2B5EF4-FFF2-40B4-BE49-F238E27FC236}">
                  <a16:creationId xmlns:a16="http://schemas.microsoft.com/office/drawing/2014/main" id="{C8E26DD6-1A1B-59EE-49F1-CB9DFDA67D0F}"/>
                </a:ext>
              </a:extLst>
            </p:cNvPr>
            <p:cNvSpPr txBox="1"/>
            <p:nvPr/>
          </p:nvSpPr>
          <p:spPr>
            <a:xfrm>
              <a:off x="0" y="-1412993"/>
              <a:ext cx="15524048" cy="603034"/>
            </a:xfrm>
            <a:prstGeom prst="rect">
              <a:avLst/>
            </a:prstGeom>
          </p:spPr>
          <p:txBody>
            <a:bodyPr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Rent During Appeals</a:t>
              </a:r>
            </a:p>
          </p:txBody>
        </p:sp>
      </p:grpSp>
    </p:spTree>
    <p:extLst>
      <p:ext uri="{BB962C8B-B14F-4D97-AF65-F5344CB8AC3E}">
        <p14:creationId xmlns:p14="http://schemas.microsoft.com/office/powerpoint/2010/main" val="3179993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74D54-F9D3-BAF4-E3BC-F2DC2EDEC257}"/>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F2133059-54EF-3841-C719-6EC211F320CD}"/>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29A8048C-D02D-82FC-EFF2-4CAA1F19C1C1}"/>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502784D6-57D3-34CA-4D30-2964CC9462BF}"/>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CABD7224-045E-281A-FEED-B792201463FA}"/>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ACE68AD7-FF00-679A-B30B-17AC02D32D06}"/>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8B7F9DB4-A4BD-351E-49A7-D625A1BD148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C1608AFB-1A8A-B8F6-4474-560A64035EDC}"/>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30955313-710F-D577-85F4-7D3227CBD2F2}"/>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B46F9256-A81F-C713-17F6-DC45296A4B84}"/>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E5A1A674-65A2-A495-1969-59FBFA1F423D}"/>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A3A2FC97-C5BF-033C-489A-58A4C19001DB}"/>
              </a:ext>
            </a:extLst>
          </p:cNvPr>
          <p:cNvGrpSpPr/>
          <p:nvPr/>
        </p:nvGrpSpPr>
        <p:grpSpPr>
          <a:xfrm>
            <a:off x="1012608" y="900173"/>
            <a:ext cx="9807792" cy="4828816"/>
            <a:chOff x="-254000" y="-1412993"/>
            <a:chExt cx="19615584" cy="4204984"/>
          </a:xfrm>
        </p:grpSpPr>
        <p:sp>
          <p:nvSpPr>
            <p:cNvPr id="19" name="TextBox 19">
              <a:extLst>
                <a:ext uri="{FF2B5EF4-FFF2-40B4-BE49-F238E27FC236}">
                  <a16:creationId xmlns:a16="http://schemas.microsoft.com/office/drawing/2014/main" id="{47F486CE-7B2A-C6A6-BF96-A73DEDC6CE07}"/>
                </a:ext>
              </a:extLst>
            </p:cNvPr>
            <p:cNvSpPr txBox="1"/>
            <p:nvPr/>
          </p:nvSpPr>
          <p:spPr>
            <a:xfrm>
              <a:off x="-254000" y="-316984"/>
              <a:ext cx="16560800" cy="3108975"/>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Amount in rental agreement.</a:t>
              </a: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no amount in a lease, the court must determine the “pay period” and the amount to be paid per period using the following standard:</a:t>
              </a:r>
            </a:p>
            <a:p>
              <a:pPr marL="609630" lvl="1"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Greater of $250, or</a:t>
              </a:r>
            </a:p>
            <a:p>
              <a:pPr marL="609630" lvl="1"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Fair market value as determined by the court.</a:t>
              </a: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Either party can file a motion to reconsider the amount of rent during the pendency of appeal.</a:t>
              </a:r>
            </a:p>
          </p:txBody>
        </p:sp>
        <p:sp>
          <p:nvSpPr>
            <p:cNvPr id="20" name="TextBox 20">
              <a:extLst>
                <a:ext uri="{FF2B5EF4-FFF2-40B4-BE49-F238E27FC236}">
                  <a16:creationId xmlns:a16="http://schemas.microsoft.com/office/drawing/2014/main" id="{1EB578A5-1E6C-9354-45F3-37BB7C8B9798}"/>
                </a:ext>
              </a:extLst>
            </p:cNvPr>
            <p:cNvSpPr txBox="1"/>
            <p:nvPr/>
          </p:nvSpPr>
          <p:spPr>
            <a:xfrm>
              <a:off x="0" y="-1412993"/>
              <a:ext cx="19361584" cy="603034"/>
            </a:xfrm>
            <a:prstGeom prst="rect">
              <a:avLst/>
            </a:prstGeom>
          </p:spPr>
          <p:txBody>
            <a:bodyPr wrap="square"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Rent During Appeals - Amount</a:t>
              </a:r>
            </a:p>
          </p:txBody>
        </p:sp>
      </p:grpSp>
    </p:spTree>
    <p:extLst>
      <p:ext uri="{BB962C8B-B14F-4D97-AF65-F5344CB8AC3E}">
        <p14:creationId xmlns:p14="http://schemas.microsoft.com/office/powerpoint/2010/main" val="34957588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AA501-53AF-C7CD-A64C-2FF87CA37F74}"/>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78A63967-23C1-1E11-9901-19CCB85E6B5B}"/>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88596785-8532-0A62-E802-10F9E396E139}"/>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defRPr/>
              </a:pPr>
              <a:endParaRPr lang="en-US" sz="1200">
                <a:solidFill>
                  <a:prstClr val="black"/>
                </a:solidFill>
                <a:latin typeface="Calibri"/>
              </a:endParaRPr>
            </a:p>
          </p:txBody>
        </p:sp>
        <p:sp>
          <p:nvSpPr>
            <p:cNvPr id="10" name="TextBox 10">
              <a:extLst>
                <a:ext uri="{FF2B5EF4-FFF2-40B4-BE49-F238E27FC236}">
                  <a16:creationId xmlns:a16="http://schemas.microsoft.com/office/drawing/2014/main" id="{D1D9B76E-D960-EC82-F7BF-C00004563E04}"/>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defRPr/>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5C7DB7CD-262E-C89B-0082-64035D4DCEB9}"/>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72E5F707-E62E-4080-2551-35173F495ECA}"/>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B7509B2D-D6B1-0B49-146A-509D4012E0DD}"/>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4" name="TextBox 14">
                <a:extLst>
                  <a:ext uri="{FF2B5EF4-FFF2-40B4-BE49-F238E27FC236}">
                    <a16:creationId xmlns:a16="http://schemas.microsoft.com/office/drawing/2014/main" id="{9913C279-506F-4332-5051-A2EE7CD36B48}"/>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1B7E2CFE-DF00-DD3F-9D11-9B052E134FAF}"/>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897F1B43-BE40-B793-90B7-6BB23799677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defRPr/>
                </a:pPr>
                <a:endParaRPr lang="en-US" sz="1200">
                  <a:solidFill>
                    <a:prstClr val="black"/>
                  </a:solidFill>
                  <a:latin typeface="Calibri"/>
                </a:endParaRPr>
              </a:p>
            </p:txBody>
          </p:sp>
          <p:sp>
            <p:nvSpPr>
              <p:cNvPr id="17" name="TextBox 17">
                <a:extLst>
                  <a:ext uri="{FF2B5EF4-FFF2-40B4-BE49-F238E27FC236}">
                    <a16:creationId xmlns:a16="http://schemas.microsoft.com/office/drawing/2014/main" id="{B606A387-6453-23AC-8DE4-7F38B3CECCA5}"/>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defRPr/>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7F339DD7-80C8-CFEC-4427-161D0AA4FDD9}"/>
              </a:ext>
            </a:extLst>
          </p:cNvPr>
          <p:cNvGrpSpPr/>
          <p:nvPr/>
        </p:nvGrpSpPr>
        <p:grpSpPr>
          <a:xfrm>
            <a:off x="609600" y="900173"/>
            <a:ext cx="11226800" cy="4367152"/>
            <a:chOff x="-1060016" y="-1412993"/>
            <a:chExt cx="22453600" cy="3802960"/>
          </a:xfrm>
        </p:grpSpPr>
        <p:sp>
          <p:nvSpPr>
            <p:cNvPr id="19" name="TextBox 19">
              <a:extLst>
                <a:ext uri="{FF2B5EF4-FFF2-40B4-BE49-F238E27FC236}">
                  <a16:creationId xmlns:a16="http://schemas.microsoft.com/office/drawing/2014/main" id="{EAC8B791-4DE1-5113-A08E-23A494F50234}"/>
                </a:ext>
              </a:extLst>
            </p:cNvPr>
            <p:cNvSpPr txBox="1"/>
            <p:nvPr/>
          </p:nvSpPr>
          <p:spPr>
            <a:xfrm>
              <a:off x="-1060016" y="-316984"/>
              <a:ext cx="17366816" cy="2706951"/>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If a government agency pays part of the rent, the court determines what the tenant owes and either party may contest this. </a:t>
              </a:r>
              <a:r>
                <a:rPr lang="en-US" sz="2400" i="1" dirty="0">
                  <a:solidFill>
                    <a:srgbClr val="040B1E"/>
                  </a:solidFill>
                  <a:latin typeface="Telegraf" panose="020B0604020202020204" charset="0"/>
                  <a:ea typeface="Telegraf"/>
                  <a:cs typeface="Telegraf"/>
                  <a:sym typeface="Telegraf"/>
                </a:rPr>
                <a:t>(Only change is that this now applies to all eviction cases instead of just nonpayment of rent.)</a:t>
              </a:r>
              <a:endParaRPr lang="en-US" sz="2400" i="1" dirty="0">
                <a:solidFill>
                  <a:srgbClr val="040B1E"/>
                </a:solidFill>
                <a:highlight>
                  <a:srgbClr val="FFFF00"/>
                </a:highlight>
                <a:latin typeface="Telegraf" panose="020B0604020202020204" charset="0"/>
                <a:ea typeface="Telegraf"/>
                <a:cs typeface="Telegraf"/>
                <a:sym typeface="Telegraf"/>
              </a:endParaRPr>
            </a:p>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When there is a motion for tenant to pay the full amount because the government agency isn’t paying, the landlord no longer has to take reasonable action to solve the problem first. The other requirements still apply. </a:t>
              </a:r>
            </a:p>
          </p:txBody>
        </p:sp>
        <p:sp>
          <p:nvSpPr>
            <p:cNvPr id="20" name="TextBox 20">
              <a:extLst>
                <a:ext uri="{FF2B5EF4-FFF2-40B4-BE49-F238E27FC236}">
                  <a16:creationId xmlns:a16="http://schemas.microsoft.com/office/drawing/2014/main" id="{AF7F1139-A354-E5EA-2D79-47F61E90B974}"/>
                </a:ext>
              </a:extLst>
            </p:cNvPr>
            <p:cNvSpPr txBox="1"/>
            <p:nvPr/>
          </p:nvSpPr>
          <p:spPr>
            <a:xfrm>
              <a:off x="-1060016" y="-1412993"/>
              <a:ext cx="22453600" cy="603033"/>
            </a:xfrm>
            <a:prstGeom prst="rect">
              <a:avLst/>
            </a:prstGeom>
          </p:spPr>
          <p:txBody>
            <a:bodyPr wrap="square"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Rent During Appeals – Gov’t Agency</a:t>
              </a:r>
            </a:p>
          </p:txBody>
        </p:sp>
      </p:grpSp>
    </p:spTree>
    <p:extLst>
      <p:ext uri="{BB962C8B-B14F-4D97-AF65-F5344CB8AC3E}">
        <p14:creationId xmlns:p14="http://schemas.microsoft.com/office/powerpoint/2010/main" val="25044685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DC8273-EDB5-0339-8460-A63B7E05CCD1}"/>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36E42F74-D524-F408-90FA-00FE51536BCF}"/>
              </a:ext>
            </a:extLst>
          </p:cNvPr>
          <p:cNvSpPr txBox="1"/>
          <p:nvPr/>
        </p:nvSpPr>
        <p:spPr>
          <a:xfrm>
            <a:off x="2893001" y="533401"/>
            <a:ext cx="8348823" cy="3462486"/>
          </a:xfrm>
          <a:prstGeom prst="rect">
            <a:avLst/>
          </a:prstGeom>
        </p:spPr>
        <p:txBody>
          <a:bodyPr wrap="square" lIns="0" tIns="0" rIns="0" bIns="0" rtlCol="0" anchor="t">
            <a:spAutoFit/>
          </a:bodyPr>
          <a:lstStyle/>
          <a:p>
            <a:pPr defTabSz="609630">
              <a:lnSpc>
                <a:spcPts val="5390"/>
              </a:lnSpc>
              <a:spcBef>
                <a:spcPct val="0"/>
              </a:spcBef>
              <a:defRPr/>
            </a:pPr>
            <a:r>
              <a:rPr lang="en-US" sz="4800" b="1" dirty="0">
                <a:solidFill>
                  <a:srgbClr val="040B1E"/>
                </a:solidFill>
                <a:latin typeface="Telegraf Bold"/>
                <a:ea typeface="Telegraf Bold"/>
                <a:cs typeface="Telegraf Bold"/>
                <a:sym typeface="Telegraf Bold"/>
              </a:rPr>
              <a:t>A tenant appeals and affirms that </a:t>
            </a:r>
            <a:r>
              <a:rPr lang="en-US" sz="4800" b="1" dirty="0" err="1">
                <a:solidFill>
                  <a:srgbClr val="040B1E"/>
                </a:solidFill>
                <a:latin typeface="Telegraf Bold"/>
                <a:ea typeface="Telegraf Bold"/>
                <a:cs typeface="Telegraf Bold"/>
                <a:sym typeface="Telegraf Bold"/>
              </a:rPr>
              <a:t>ther</a:t>
            </a:r>
            <a:r>
              <a:rPr lang="en-US" sz="4800" b="1" dirty="0">
                <a:solidFill>
                  <a:srgbClr val="040B1E"/>
                </a:solidFill>
                <a:latin typeface="Telegraf Bold"/>
                <a:ea typeface="Telegraf Bold"/>
                <a:cs typeface="Telegraf Bold"/>
                <a:sym typeface="Telegraf Bold"/>
              </a:rPr>
              <a:t>e is a meritorious defense and it is not just for delay, but the court isn’t sure if that is true. What do you do?</a:t>
            </a:r>
            <a:endParaRPr lang="en-US" sz="4492" b="1" dirty="0">
              <a:solidFill>
                <a:srgbClr val="040B1E"/>
              </a:solidFill>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9BD8516E-7CD8-6C10-0A15-954A725076D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5842E2A4-BA20-43FB-1456-433D00AC30C3}"/>
              </a:ext>
            </a:extLst>
          </p:cNvPr>
          <p:cNvSpPr txBox="1"/>
          <p:nvPr/>
        </p:nvSpPr>
        <p:spPr>
          <a:xfrm>
            <a:off x="2692400" y="4995891"/>
            <a:ext cx="8280400" cy="892552"/>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defRPr/>
            </a:pPr>
            <a:r>
              <a:rPr lang="en-US" sz="2400" dirty="0">
                <a:solidFill>
                  <a:srgbClr val="040B1E"/>
                </a:solidFill>
                <a:latin typeface="Telegraf" panose="020B0604020202020204" charset="0"/>
                <a:ea typeface="Telegraf"/>
                <a:cs typeface="Telegraf"/>
                <a:sym typeface="Telegraf"/>
              </a:rPr>
              <a:t>Send it up to county court and let them decide. </a:t>
            </a:r>
          </a:p>
          <a:p>
            <a:pPr marL="304815" indent="-304815" defTabSz="609630">
              <a:spcBef>
                <a:spcPct val="0"/>
              </a:spcBef>
              <a:spcAft>
                <a:spcPts val="1200"/>
              </a:spcAft>
              <a:buFont typeface="Arial" panose="020B0604020202020204" pitchFamily="34" charset="0"/>
              <a:buChar char="•"/>
              <a:defRPr/>
            </a:pPr>
            <a:endParaRPr lang="en-US" sz="2400" b="1" dirty="0">
              <a:solidFill>
                <a:srgbClr val="040B1E"/>
              </a:solidFill>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3389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E7440-081D-5AC3-F665-11A68B4B1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B04F85-55B4-16D0-C77C-48B1BBA10E2A}"/>
              </a:ext>
            </a:extLst>
          </p:cNvPr>
          <p:cNvSpPr>
            <a:spLocks noGrp="1"/>
          </p:cNvSpPr>
          <p:nvPr>
            <p:ph type="title"/>
          </p:nvPr>
        </p:nvSpPr>
        <p:spPr/>
        <p:txBody>
          <a:bodyPr>
            <a:normAutofit/>
          </a:bodyPr>
          <a:lstStyle/>
          <a:p>
            <a:r>
              <a:rPr lang="en-US" sz="4800" dirty="0">
                <a:latin typeface="Telegraf Bold" panose="020B0604020202020204" charset="0"/>
              </a:rPr>
              <a:t>SB 1333 – </a:t>
            </a:r>
            <a:r>
              <a:rPr lang="en-US" sz="4800" b="1" i="1" dirty="0">
                <a:latin typeface="Telegraf Bold" panose="020B0604020202020204" charset="0"/>
              </a:rPr>
              <a:t>“Squatter Bill”</a:t>
            </a:r>
          </a:p>
        </p:txBody>
      </p:sp>
      <p:sp>
        <p:nvSpPr>
          <p:cNvPr id="14" name="TextBox 19">
            <a:extLst>
              <a:ext uri="{FF2B5EF4-FFF2-40B4-BE49-F238E27FC236}">
                <a16:creationId xmlns:a16="http://schemas.microsoft.com/office/drawing/2014/main" id="{65E3F03B-C97A-AA48-809A-1A70952FFF72}"/>
              </a:ext>
            </a:extLst>
          </p:cNvPr>
          <p:cNvSpPr txBox="1"/>
          <p:nvPr/>
        </p:nvSpPr>
        <p:spPr>
          <a:xfrm>
            <a:off x="1168400" y="2313265"/>
            <a:ext cx="7762024" cy="3309304"/>
          </a:xfrm>
          <a:prstGeom prst="rect">
            <a:avLst/>
          </a:prstGeom>
        </p:spPr>
        <p:txBody>
          <a:bodyPr lIns="0" tIns="0" rIns="0" bIns="0" rtlCol="0" anchor="t">
            <a:spAutoFit/>
          </a:bodyPr>
          <a:lstStyle/>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002060"/>
                </a:solidFill>
                <a:effectLst/>
                <a:uLnTx/>
                <a:uFillTx/>
                <a:latin typeface="Telegraf" panose="020B0604020202020204" charset="0"/>
                <a:ea typeface="+mn-ea"/>
                <a:cs typeface="+mn-cs"/>
              </a:rPr>
              <a:t>Penal Code </a:t>
            </a:r>
            <a:r>
              <a:rPr kumimoji="0" lang="en-US" sz="2933" b="0" i="1" u="none" strike="noStrike" kern="1200" cap="none" spc="0" normalizeH="0" baseline="0" noProof="0" dirty="0">
                <a:ln>
                  <a:noFill/>
                </a:ln>
                <a:solidFill>
                  <a:srgbClr val="002060"/>
                </a:solidFill>
                <a:effectLst/>
                <a:uLnTx/>
                <a:uFillTx/>
                <a:latin typeface="Aptos" panose="02110004020202020204"/>
                <a:ea typeface="+mn-ea"/>
                <a:cs typeface="+mn-cs"/>
              </a:rPr>
              <a:t>§</a:t>
            </a:r>
            <a:r>
              <a:rPr kumimoji="0" lang="en-US" sz="2800" b="0" i="1" u="none" strike="noStrike" kern="1200" cap="none" spc="0" normalizeH="0" baseline="0" noProof="0" dirty="0">
                <a:ln>
                  <a:noFill/>
                </a:ln>
                <a:solidFill>
                  <a:srgbClr val="002060"/>
                </a:solidFill>
                <a:effectLst/>
                <a:uLnTx/>
                <a:uFillTx/>
                <a:latin typeface="Telegraf" panose="020B0604020202020204" charset="0"/>
                <a:ea typeface="+mn-ea"/>
                <a:cs typeface="+mn-cs"/>
              </a:rPr>
              <a:t> </a:t>
            </a:r>
            <a:r>
              <a:rPr kumimoji="0" lang="en-US" sz="2800" b="0" i="1" u="none" strike="noStrike" kern="1200" cap="none" spc="0" normalizeH="0" baseline="0" noProof="0" dirty="0">
                <a:ln>
                  <a:noFill/>
                </a:ln>
                <a:solidFill>
                  <a:srgbClr val="002060"/>
                </a:solidFill>
                <a:effectLst/>
                <a:uLnTx/>
                <a:uFillTx/>
                <a:latin typeface="Telegraf" panose="020B0604020202020204" charset="0"/>
                <a:ea typeface="+mn-ea"/>
                <a:cs typeface="+mn-cs"/>
                <a:sym typeface="Telegraf"/>
              </a:rPr>
              <a:t>28.03(b), 32.56, 32.57</a:t>
            </a:r>
          </a:p>
          <a:p>
            <a:pPr marL="304815" marR="0" lvl="0" indent="-304815" algn="l" defTabSz="914400" rtl="0" eaLnBrk="1" fontAlgn="auto" latinLnBrk="0" hangingPunct="1">
              <a:lnSpc>
                <a:spcPts val="2600"/>
              </a:lnSpc>
              <a:spcBef>
                <a:spcPct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New Criminal Offenses (not in JP jurisdiction)</a:t>
            </a:r>
          </a:p>
          <a:p>
            <a:pPr marL="609630" marR="0" lvl="1" indent="-304815" algn="l" defTabSz="914400" rtl="0" eaLnBrk="1" fontAlgn="auto" latinLnBrk="0" hangingPunct="1">
              <a:lnSpc>
                <a:spcPts val="2600"/>
              </a:lnSpc>
              <a:spcBef>
                <a:spcPct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Criminal Mischief (while trespassing)</a:t>
            </a:r>
          </a:p>
          <a:p>
            <a:pPr marL="609630" marR="0" lvl="1" indent="-304815" algn="l" defTabSz="914400" rtl="0" eaLnBrk="1" fontAlgn="auto" latinLnBrk="0" hangingPunct="1">
              <a:lnSpc>
                <a:spcPts val="2600"/>
              </a:lnSpc>
              <a:spcBef>
                <a:spcPct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False, Fraudulent, or Fictitious Document Conveying Real Property Interest</a:t>
            </a:r>
          </a:p>
          <a:p>
            <a:pPr marL="609630" marR="0" lvl="1" indent="-304815" algn="l" defTabSz="914400" rtl="0" eaLnBrk="1" fontAlgn="auto" latinLnBrk="0" hangingPunct="1">
              <a:lnSpc>
                <a:spcPts val="2600"/>
              </a:lnSpc>
              <a:spcBef>
                <a:spcPct val="0"/>
              </a:spcBef>
              <a:spcAft>
                <a:spcPts val="0"/>
              </a:spcAft>
              <a:buClrTx/>
              <a:buSzTx/>
              <a:buFont typeface="Arial" panose="020B0604020202020204" pitchFamily="34" charset="0"/>
              <a:buChar char="•"/>
              <a:tabLst/>
              <a:defRPr/>
            </a:pPr>
            <a:r>
              <a:rPr kumimoji="0" lang="en-US" sz="1867"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Fraudulent Sale, Rental, or Lease of Residential Real Property</a:t>
            </a:r>
            <a:endParaRPr kumimoji="0" lang="en-US" sz="20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0" marR="0" lvl="0" indent="0" algn="l" defTabSz="609630" rtl="0" eaLnBrk="1" fontAlgn="auto" latinLnBrk="0" hangingPunct="1">
              <a:lnSpc>
                <a:spcPts val="2600"/>
              </a:lnSpc>
              <a:spcBef>
                <a:spcPct val="0"/>
              </a:spcBef>
              <a:spcAft>
                <a:spcPts val="0"/>
              </a:spcAft>
              <a:buClrTx/>
              <a:buSzTx/>
              <a:buFontTx/>
              <a:buNone/>
              <a:tabLst/>
              <a:defRPr/>
            </a:pPr>
            <a:endParaRPr kumimoji="0" lang="en-US" sz="20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0" marR="0" lvl="0" indent="0" algn="l" defTabSz="914400" rtl="0" eaLnBrk="1" fontAlgn="auto" latinLnBrk="0" hangingPunct="1">
              <a:lnSpc>
                <a:spcPts val="2600"/>
              </a:lnSpc>
              <a:spcBef>
                <a:spcPct val="0"/>
              </a:spcBef>
              <a:spcAft>
                <a:spcPts val="0"/>
              </a:spcAft>
              <a:buClrTx/>
              <a:buSzTx/>
              <a:buFontTx/>
              <a:buNone/>
              <a:tabLst/>
              <a:defRPr/>
            </a:pPr>
            <a:r>
              <a:rPr kumimoji="0" lang="en-US" sz="2800" b="0" i="1" u="none" strike="noStrike" kern="1200" cap="none" spc="0" normalizeH="0" baseline="0" noProof="0" dirty="0">
                <a:ln>
                  <a:noFill/>
                </a:ln>
                <a:solidFill>
                  <a:srgbClr val="002060"/>
                </a:solidFill>
                <a:effectLst/>
                <a:uLnTx/>
                <a:uFillTx/>
                <a:latin typeface="Telegraf" panose="020B0604020202020204" charset="0"/>
                <a:ea typeface="+mn-ea"/>
                <a:cs typeface="+mn-cs"/>
              </a:rPr>
              <a:t>Property Code Ch. 24B</a:t>
            </a:r>
          </a:p>
          <a:p>
            <a:pPr marL="304815" marR="0" lvl="0" indent="-304815" algn="l" defTabSz="914400" rtl="0" eaLnBrk="1" fontAlgn="auto" latinLnBrk="0" hangingPunct="1">
              <a:lnSpc>
                <a:spcPts val="2600"/>
              </a:lnSpc>
              <a:spcBef>
                <a:spcPct val="0"/>
              </a:spcBef>
              <a:spcAft>
                <a:spcPts val="0"/>
              </a:spcAft>
              <a:buClrTx/>
              <a:buSzTx/>
              <a:buFont typeface="Arial" panose="020B0604020202020204" pitchFamily="34" charset="0"/>
              <a:buChar char="•"/>
              <a:tabLst/>
              <a:defRPr/>
            </a:pPr>
            <a:r>
              <a:rPr kumimoji="0" lang="en-US" sz="2133"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Immediate Removal &amp; Action for Wrongful Removal</a:t>
            </a:r>
          </a:p>
          <a:p>
            <a:pPr marL="304815" marR="0" lvl="0" indent="-304815" algn="l" defTabSz="609630" rtl="0" eaLnBrk="1" fontAlgn="auto" latinLnBrk="0" hangingPunct="1">
              <a:lnSpc>
                <a:spcPts val="2600"/>
              </a:lnSpc>
              <a:spcBef>
                <a:spcPct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cxnSp>
        <p:nvCxnSpPr>
          <p:cNvPr id="17" name="Straight Connector 16">
            <a:extLst>
              <a:ext uri="{FF2B5EF4-FFF2-40B4-BE49-F238E27FC236}">
                <a16:creationId xmlns:a16="http://schemas.microsoft.com/office/drawing/2014/main" id="{F2B9A92F-B997-5301-5247-889F1752B7C8}"/>
              </a:ext>
            </a:extLst>
          </p:cNvPr>
          <p:cNvCxnSpPr>
            <a:cxnSpLocks/>
          </p:cNvCxnSpPr>
          <p:nvPr/>
        </p:nvCxnSpPr>
        <p:spPr>
          <a:xfrm>
            <a:off x="1168400" y="1737361"/>
            <a:ext cx="76541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3944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79894-AD1B-9C39-A102-5BB277116C20}"/>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3A54333E-ED70-7A1C-EBD1-4E0DB684F8B7}"/>
              </a:ext>
            </a:extLst>
          </p:cNvPr>
          <p:cNvGrpSpPr/>
          <p:nvPr/>
        </p:nvGrpSpPr>
        <p:grpSpPr>
          <a:xfrm>
            <a:off x="457200" y="401971"/>
            <a:ext cx="11125200" cy="6170415"/>
            <a:chOff x="-254000" y="-1412992"/>
            <a:chExt cx="22250400" cy="4267996"/>
          </a:xfrm>
        </p:grpSpPr>
        <p:sp>
          <p:nvSpPr>
            <p:cNvPr id="22" name="TextBox 19">
              <a:extLst>
                <a:ext uri="{FF2B5EF4-FFF2-40B4-BE49-F238E27FC236}">
                  <a16:creationId xmlns:a16="http://schemas.microsoft.com/office/drawing/2014/main" id="{82828394-64DB-27A3-92A6-26E4F152AB10}"/>
                </a:ext>
              </a:extLst>
            </p:cNvPr>
            <p:cNvSpPr txBox="1"/>
            <p:nvPr/>
          </p:nvSpPr>
          <p:spPr>
            <a:xfrm>
              <a:off x="-254000" y="-316984"/>
              <a:ext cx="22250400" cy="3171988"/>
            </a:xfrm>
            <a:prstGeom prst="rect">
              <a:avLst/>
            </a:prstGeom>
          </p:spPr>
          <p:txBody>
            <a:bodyPr wrap="square" lIns="0" tIns="0" rIns="0" bIns="0" rtlCol="0" anchor="t">
              <a:spAutoFit/>
            </a:bodyPr>
            <a:lstStyle/>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Property owners (or their agents) can request immediate removal by sheriff/constable of a person unlawfully occupying a dwelling, if:</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property was not open to the public when entered,</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property is not the subject of pending litigation between the parties,</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owner/agent has directed the person to leave, and they have not done so, and</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occupant is not a current/former tenant (under written or oral lease), immediate family, owner, or co-owner.</a:t>
              </a:r>
            </a:p>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2E2FC06C-FEAD-4E66-E723-5FE1745DCF7C}"/>
                </a:ext>
              </a:extLst>
            </p:cNvPr>
            <p:cNvSpPr txBox="1"/>
            <p:nvPr/>
          </p:nvSpPr>
          <p:spPr>
            <a:xfrm>
              <a:off x="0" y="-1412992"/>
              <a:ext cx="21996400" cy="957983"/>
            </a:xfrm>
            <a:prstGeom prst="rect">
              <a:avLst/>
            </a:prstGeom>
          </p:spPr>
          <p:txBody>
            <a:bodyPr wrap="square"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of Unauthorized Occupants </a:t>
              </a:r>
              <a:r>
                <a:rPr kumimoji="0" lang="en-US" sz="4800" b="1" i="1"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**Not filed in Justice Court**</a:t>
              </a:r>
              <a:endParaRPr kumimoji="0" lang="en-US" sz="4492" b="1" i="1"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321824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9B29F7-0653-698A-18CD-4F991D2CAEF2}"/>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50E7D54C-7EBA-86FB-7EB1-F362C51D3D0C}"/>
              </a:ext>
            </a:extLst>
          </p:cNvPr>
          <p:cNvGrpSpPr/>
          <p:nvPr/>
        </p:nvGrpSpPr>
        <p:grpSpPr>
          <a:xfrm>
            <a:off x="693821" y="886808"/>
            <a:ext cx="8280400" cy="4009326"/>
            <a:chOff x="-254000" y="-1412993"/>
            <a:chExt cx="16560800" cy="3154018"/>
          </a:xfrm>
        </p:grpSpPr>
        <p:sp>
          <p:nvSpPr>
            <p:cNvPr id="22" name="TextBox 19">
              <a:extLst>
                <a:ext uri="{FF2B5EF4-FFF2-40B4-BE49-F238E27FC236}">
                  <a16:creationId xmlns:a16="http://schemas.microsoft.com/office/drawing/2014/main" id="{6EDF9A04-4DEB-AAF4-D20A-6F5BD7625370}"/>
                </a:ext>
              </a:extLst>
            </p:cNvPr>
            <p:cNvSpPr txBox="1"/>
            <p:nvPr/>
          </p:nvSpPr>
          <p:spPr>
            <a:xfrm>
              <a:off x="-254000" y="-316984"/>
              <a:ext cx="16560800" cy="2058009"/>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r>
                <a:rPr lang="en-US" sz="3200" dirty="0">
                  <a:solidFill>
                    <a:srgbClr val="040B1E"/>
                  </a:solidFill>
                  <a:latin typeface="Telegraf" panose="020B0604020202020204" charset="0"/>
                  <a:ea typeface="Telegraf"/>
                  <a:cs typeface="Telegraf"/>
                  <a:sym typeface="Telegraf"/>
                </a:rPr>
                <a:t>Time periods for filings and notices include weekends and holidays, but if the last day falls on a weekend or holiday, the deadline moves to the next business day.</a:t>
              </a:r>
            </a:p>
            <a:p>
              <a:pPr marL="304815" indent="-304815" defTabSz="609630">
                <a:spcBef>
                  <a:spcPct val="0"/>
                </a:spcBef>
                <a:spcAft>
                  <a:spcPts val="1200"/>
                </a:spcAft>
                <a:buFont typeface="Arial" panose="020B0604020202020204" pitchFamily="34" charset="0"/>
                <a:buChar char="•"/>
              </a:pPr>
              <a:r>
                <a:rPr lang="en-US" sz="3200" b="1" i="1" dirty="0">
                  <a:solidFill>
                    <a:srgbClr val="040B1E"/>
                  </a:solidFill>
                  <a:latin typeface="Telegraf" panose="020B0604020202020204" charset="0"/>
                  <a:ea typeface="Telegraf"/>
                  <a:cs typeface="Telegraf"/>
                  <a:sym typeface="Telegraf"/>
                </a:rPr>
                <a:t>This includes timeframes in notices to vacate.</a:t>
              </a:r>
            </a:p>
          </p:txBody>
        </p:sp>
        <p:sp>
          <p:nvSpPr>
            <p:cNvPr id="23" name="TextBox 20">
              <a:extLst>
                <a:ext uri="{FF2B5EF4-FFF2-40B4-BE49-F238E27FC236}">
                  <a16:creationId xmlns:a16="http://schemas.microsoft.com/office/drawing/2014/main" id="{C6A97F6B-42D0-DDF6-CB63-9E4F0C004F9D}"/>
                </a:ext>
              </a:extLst>
            </p:cNvPr>
            <p:cNvSpPr txBox="1"/>
            <p:nvPr/>
          </p:nvSpPr>
          <p:spPr>
            <a:xfrm>
              <a:off x="0" y="-1412993"/>
              <a:ext cx="15524048" cy="603033"/>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Computation of Time</a:t>
              </a:r>
              <a:endParaRPr lang="en-US" sz="4492" b="1" dirty="0">
                <a:solidFill>
                  <a:srgbClr val="040B1E"/>
                </a:solidFill>
                <a:latin typeface="Telegraf Bold"/>
                <a:ea typeface="Telegraf Bold"/>
                <a:cs typeface="Telegraf Bold"/>
                <a:sym typeface="Telegraf Bold"/>
              </a:endParaRPr>
            </a:p>
          </p:txBody>
        </p:sp>
      </p:grpSp>
      <p:grpSp>
        <p:nvGrpSpPr>
          <p:cNvPr id="2" name="Group 8">
            <a:extLst>
              <a:ext uri="{FF2B5EF4-FFF2-40B4-BE49-F238E27FC236}">
                <a16:creationId xmlns:a16="http://schemas.microsoft.com/office/drawing/2014/main" id="{A5A18D76-9261-089E-E5E4-10FDFDA56D58}"/>
              </a:ext>
            </a:extLst>
          </p:cNvPr>
          <p:cNvGrpSpPr/>
          <p:nvPr/>
        </p:nvGrpSpPr>
        <p:grpSpPr>
          <a:xfrm>
            <a:off x="9276966" y="3738119"/>
            <a:ext cx="1333965" cy="2219708"/>
            <a:chOff x="0" y="0"/>
            <a:chExt cx="532514" cy="886099"/>
          </a:xfrm>
        </p:grpSpPr>
        <p:sp>
          <p:nvSpPr>
            <p:cNvPr id="3" name="Freeform 9">
              <a:extLst>
                <a:ext uri="{FF2B5EF4-FFF2-40B4-BE49-F238E27FC236}">
                  <a16:creationId xmlns:a16="http://schemas.microsoft.com/office/drawing/2014/main" id="{1ECA4F72-1B6E-92CE-A464-813D8735BF60}"/>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4" name="TextBox 10">
              <a:extLst>
                <a:ext uri="{FF2B5EF4-FFF2-40B4-BE49-F238E27FC236}">
                  <a16:creationId xmlns:a16="http://schemas.microsoft.com/office/drawing/2014/main" id="{B9F3410C-14F9-C650-753E-C99BBEA7D683}"/>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24" name="Group 11">
            <a:extLst>
              <a:ext uri="{FF2B5EF4-FFF2-40B4-BE49-F238E27FC236}">
                <a16:creationId xmlns:a16="http://schemas.microsoft.com/office/drawing/2014/main" id="{E11B00CB-F6D0-BE8E-A47F-635C156E239F}"/>
              </a:ext>
            </a:extLst>
          </p:cNvPr>
          <p:cNvGrpSpPr/>
          <p:nvPr/>
        </p:nvGrpSpPr>
        <p:grpSpPr>
          <a:xfrm rot="-5400000">
            <a:off x="9750096" y="4416096"/>
            <a:ext cx="1721671" cy="1790537"/>
            <a:chOff x="0" y="0"/>
            <a:chExt cx="3443341" cy="3581075"/>
          </a:xfrm>
        </p:grpSpPr>
        <p:grpSp>
          <p:nvGrpSpPr>
            <p:cNvPr id="25" name="Group 12">
              <a:extLst>
                <a:ext uri="{FF2B5EF4-FFF2-40B4-BE49-F238E27FC236}">
                  <a16:creationId xmlns:a16="http://schemas.microsoft.com/office/drawing/2014/main" id="{E8EA0E5D-5982-8E9F-B691-7A6AC02CA5A8}"/>
                </a:ext>
              </a:extLst>
            </p:cNvPr>
            <p:cNvGrpSpPr/>
            <p:nvPr/>
          </p:nvGrpSpPr>
          <p:grpSpPr>
            <a:xfrm rot="5400000">
              <a:off x="791968" y="929702"/>
              <a:ext cx="3581075" cy="1721671"/>
              <a:chOff x="0" y="0"/>
              <a:chExt cx="660400" cy="317500"/>
            </a:xfrm>
          </p:grpSpPr>
          <p:sp>
            <p:nvSpPr>
              <p:cNvPr id="29" name="Freeform 13">
                <a:extLst>
                  <a:ext uri="{FF2B5EF4-FFF2-40B4-BE49-F238E27FC236}">
                    <a16:creationId xmlns:a16="http://schemas.microsoft.com/office/drawing/2014/main" id="{0784A92E-4D97-79D2-312D-726D85D00661}"/>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30" name="TextBox 14">
                <a:extLst>
                  <a:ext uri="{FF2B5EF4-FFF2-40B4-BE49-F238E27FC236}">
                    <a16:creationId xmlns:a16="http://schemas.microsoft.com/office/drawing/2014/main" id="{253ADC2F-321D-4F17-B95B-04EB0EE8AA81}"/>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26" name="Group 15">
              <a:extLst>
                <a:ext uri="{FF2B5EF4-FFF2-40B4-BE49-F238E27FC236}">
                  <a16:creationId xmlns:a16="http://schemas.microsoft.com/office/drawing/2014/main" id="{EE7C6AA8-0166-7BE3-82FE-AB6457A2EFB3}"/>
                </a:ext>
              </a:extLst>
            </p:cNvPr>
            <p:cNvGrpSpPr/>
            <p:nvPr/>
          </p:nvGrpSpPr>
          <p:grpSpPr>
            <a:xfrm rot="5400000">
              <a:off x="-929702" y="929702"/>
              <a:ext cx="3581075" cy="1721671"/>
              <a:chOff x="0" y="0"/>
              <a:chExt cx="660400" cy="317500"/>
            </a:xfrm>
          </p:grpSpPr>
          <p:sp>
            <p:nvSpPr>
              <p:cNvPr id="27" name="Freeform 16">
                <a:extLst>
                  <a:ext uri="{FF2B5EF4-FFF2-40B4-BE49-F238E27FC236}">
                    <a16:creationId xmlns:a16="http://schemas.microsoft.com/office/drawing/2014/main" id="{745492DD-2404-A469-CF05-9ABEC82C8FEB}"/>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28" name="TextBox 17">
                <a:extLst>
                  <a:ext uri="{FF2B5EF4-FFF2-40B4-BE49-F238E27FC236}">
                    <a16:creationId xmlns:a16="http://schemas.microsoft.com/office/drawing/2014/main" id="{B95A4F55-435A-18F6-F9CA-68EB4F222913}"/>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spTree>
    <p:extLst>
      <p:ext uri="{BB962C8B-B14F-4D97-AF65-F5344CB8AC3E}">
        <p14:creationId xmlns:p14="http://schemas.microsoft.com/office/powerpoint/2010/main" val="15935658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11729-3EFC-891D-41C7-B65174247679}"/>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458D567A-259A-A083-BADF-576276467709}"/>
              </a:ext>
            </a:extLst>
          </p:cNvPr>
          <p:cNvGrpSpPr/>
          <p:nvPr/>
        </p:nvGrpSpPr>
        <p:grpSpPr>
          <a:xfrm>
            <a:off x="355599" y="401970"/>
            <a:ext cx="11255829" cy="5780361"/>
            <a:chOff x="-403485" y="-1412993"/>
            <a:chExt cx="16560800" cy="3752048"/>
          </a:xfrm>
        </p:grpSpPr>
        <p:sp>
          <p:nvSpPr>
            <p:cNvPr id="22" name="TextBox 19">
              <a:extLst>
                <a:ext uri="{FF2B5EF4-FFF2-40B4-BE49-F238E27FC236}">
                  <a16:creationId xmlns:a16="http://schemas.microsoft.com/office/drawing/2014/main" id="{B26318C3-209C-E460-8466-AD3F6116AC55}"/>
                </a:ext>
              </a:extLst>
            </p:cNvPr>
            <p:cNvSpPr txBox="1"/>
            <p:nvPr/>
          </p:nvSpPr>
          <p:spPr>
            <a:xfrm>
              <a:off x="-403485" y="-797469"/>
              <a:ext cx="16560800" cy="3136524"/>
            </a:xfrm>
            <a:prstGeom prst="rect">
              <a:avLst/>
            </a:prstGeom>
          </p:spPr>
          <p:txBody>
            <a:bodyPr wrap="square" lIns="0" tIns="0" rIns="0" bIns="0" rtlCol="0" anchor="t">
              <a:spAutoFit/>
            </a:bodyPr>
            <a:lstStyle/>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owner/agent must file a complaint with the sheriff or constable in the county where the property is located.</a:t>
              </a:r>
            </a:p>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Complaint must be sworn (or have an unsworn declaration) and include everything listed in the statute.</a:t>
              </a:r>
            </a:p>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Valid ID must be attached to the complaint (and if they are an agent, they must also provide documentation of authority to act on owner’s behalf).</a:t>
              </a:r>
            </a:p>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Law enforcement must verify ownership and entitlement of the complainant, and then without delay, serve notice to immediately vacate (by hand delivery or affixing the notice to the front door or entrance of the dwelling) and restore possession to the owner</a:t>
              </a:r>
              <a:r>
                <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 </a:t>
              </a:r>
            </a:p>
          </p:txBody>
        </p:sp>
        <p:sp>
          <p:nvSpPr>
            <p:cNvPr id="23" name="TextBox 20">
              <a:extLst>
                <a:ext uri="{FF2B5EF4-FFF2-40B4-BE49-F238E27FC236}">
                  <a16:creationId xmlns:a16="http://schemas.microsoft.com/office/drawing/2014/main" id="{0A638564-4A68-ED61-F89D-A9745F7F6FBD}"/>
                </a:ext>
              </a:extLst>
            </p:cNvPr>
            <p:cNvSpPr txBox="1"/>
            <p:nvPr/>
          </p:nvSpPr>
          <p:spPr>
            <a:xfrm>
              <a:off x="1" y="-1412993"/>
              <a:ext cx="15524048"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Procedure</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1203828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1468A-9B00-4081-41B8-834923313CCD}"/>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6453C3F0-79D8-D7B8-E455-F649FE632CB6}"/>
              </a:ext>
            </a:extLst>
          </p:cNvPr>
          <p:cNvGrpSpPr/>
          <p:nvPr/>
        </p:nvGrpSpPr>
        <p:grpSpPr>
          <a:xfrm>
            <a:off x="545867" y="282702"/>
            <a:ext cx="11065562" cy="6469247"/>
            <a:chOff x="0" y="-1412993"/>
            <a:chExt cx="15804610" cy="3754135"/>
          </a:xfrm>
        </p:grpSpPr>
        <p:sp>
          <p:nvSpPr>
            <p:cNvPr id="22" name="TextBox 19">
              <a:extLst>
                <a:ext uri="{FF2B5EF4-FFF2-40B4-BE49-F238E27FC236}">
                  <a16:creationId xmlns:a16="http://schemas.microsoft.com/office/drawing/2014/main" id="{0F9A847D-B98D-2287-75B0-EE1214051377}"/>
                </a:ext>
              </a:extLst>
            </p:cNvPr>
            <p:cNvSpPr txBox="1"/>
            <p:nvPr/>
          </p:nvSpPr>
          <p:spPr>
            <a:xfrm>
              <a:off x="0" y="-70015"/>
              <a:ext cx="15804610" cy="2411157"/>
            </a:xfrm>
            <a:prstGeom prst="rect">
              <a:avLst/>
            </a:prstGeom>
          </p:spPr>
          <p:txBody>
            <a:bodyPr wrap="square" lIns="0" tIns="0" rIns="0" bIns="0" rtlCol="0" anchor="t">
              <a:spAutoFit/>
            </a:bodyPr>
            <a:lstStyle/>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Complainant must be:</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record owner of the property that is the subject of the complaint or the owner's agent; and</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otherwise entitled to the relief sought in the complaint.</a:t>
              </a:r>
            </a:p>
            <a:p>
              <a:pPr marL="381019" marR="0" lvl="0" indent="-381019"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Occupants</a:t>
              </a:r>
            </a:p>
            <a:p>
              <a:pPr marL="685834" marR="0" lvl="1" indent="-381019"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serving officer must attempt to verify the identity of each person occupying the dwelling and note each identity on the return of service. </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8F950649-9C6B-E54B-C059-E185692EAE39}"/>
                </a:ext>
              </a:extLst>
            </p:cNvPr>
            <p:cNvSpPr txBox="1"/>
            <p:nvPr/>
          </p:nvSpPr>
          <p:spPr>
            <a:xfrm>
              <a:off x="0" y="-1412993"/>
              <a:ext cx="15524048" cy="1094641"/>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Verifying Ownership &amp; Identifying Occupants</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388366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7AB8E-0F36-A733-B7A2-4EA976A36705}"/>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7303BE42-C496-C65B-EB9A-C6B9D58F2681}"/>
              </a:ext>
            </a:extLst>
          </p:cNvPr>
          <p:cNvGrpSpPr/>
          <p:nvPr/>
        </p:nvGrpSpPr>
        <p:grpSpPr>
          <a:xfrm>
            <a:off x="325012" y="401969"/>
            <a:ext cx="11242874" cy="5477402"/>
            <a:chOff x="-518376" y="-1412993"/>
            <a:chExt cx="16560800" cy="3321009"/>
          </a:xfrm>
        </p:grpSpPr>
        <p:sp>
          <p:nvSpPr>
            <p:cNvPr id="22" name="TextBox 19">
              <a:extLst>
                <a:ext uri="{FF2B5EF4-FFF2-40B4-BE49-F238E27FC236}">
                  <a16:creationId xmlns:a16="http://schemas.microsoft.com/office/drawing/2014/main" id="{8D16121E-931D-C4FD-8402-FF9155979986}"/>
                </a:ext>
              </a:extLst>
            </p:cNvPr>
            <p:cNvSpPr txBox="1"/>
            <p:nvPr/>
          </p:nvSpPr>
          <p:spPr>
            <a:xfrm>
              <a:off x="-518376" y="-455009"/>
              <a:ext cx="16560800" cy="2363025"/>
            </a:xfrm>
            <a:prstGeom prst="rect">
              <a:avLst/>
            </a:prstGeom>
          </p:spPr>
          <p:txBody>
            <a:bodyPr wrap="square" lIns="0" tIns="0" rIns="0" bIns="0" rtlCol="0" anchor="t">
              <a:spAutoFit/>
            </a:bodyPr>
            <a:lstStyle/>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property owner or owner's agent may request that the sheriff or constable remain on the property to keep the peace while the owner or owner's agent:</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changes any locks; and</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removes any personal property of an occupant from the dwelling and places the personal property at or near the property line of the owner's property.</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4D0A5F4E-AE32-75E3-5301-46C48B1D0C50}"/>
                </a:ext>
              </a:extLst>
            </p:cNvPr>
            <p:cNvSpPr txBox="1"/>
            <p:nvPr/>
          </p:nvSpPr>
          <p:spPr>
            <a:xfrm>
              <a:off x="0" y="-1412993"/>
              <a:ext cx="15524048" cy="957984"/>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Keeping the Peace</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22987880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565E3-41FD-2A6B-D5C2-00A442F91EFB}"/>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C37F26D4-D2E7-3467-189C-17EF0A3D55D1}"/>
              </a:ext>
            </a:extLst>
          </p:cNvPr>
          <p:cNvGrpSpPr/>
          <p:nvPr/>
        </p:nvGrpSpPr>
        <p:grpSpPr>
          <a:xfrm>
            <a:off x="341084" y="401970"/>
            <a:ext cx="11299371" cy="3636585"/>
            <a:chOff x="-424183" y="-1412993"/>
            <a:chExt cx="16560800" cy="1594808"/>
          </a:xfrm>
        </p:grpSpPr>
        <p:sp>
          <p:nvSpPr>
            <p:cNvPr id="22" name="TextBox 19">
              <a:extLst>
                <a:ext uri="{FF2B5EF4-FFF2-40B4-BE49-F238E27FC236}">
                  <a16:creationId xmlns:a16="http://schemas.microsoft.com/office/drawing/2014/main" id="{D511FA82-E154-419F-A6B6-EA51FDEA5E99}"/>
                </a:ext>
              </a:extLst>
            </p:cNvPr>
            <p:cNvSpPr txBox="1"/>
            <p:nvPr/>
          </p:nvSpPr>
          <p:spPr>
            <a:xfrm>
              <a:off x="-424183" y="-978962"/>
              <a:ext cx="16560800" cy="1160777"/>
            </a:xfrm>
            <a:prstGeom prst="rect">
              <a:avLst/>
            </a:prstGeom>
          </p:spPr>
          <p:txBody>
            <a:bodyPr wrap="square" lIns="0" tIns="0" rIns="0" bIns="0" rtlCol="0" anchor="t">
              <a:spAutoFit/>
            </a:bodyPr>
            <a:lstStyle/>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457200" marR="0" lvl="1" indent="0" algn="l" defTabSz="914400" rtl="0" eaLnBrk="1" fontAlgn="auto" latinLnBrk="0" hangingPunct="1">
                <a:lnSpc>
                  <a:spcPct val="100000"/>
                </a:lnSpc>
                <a:spcBef>
                  <a:spcPct val="0"/>
                </a:spcBef>
                <a:spcAft>
                  <a:spcPts val="1200"/>
                </a:spcAft>
                <a:buClrTx/>
                <a:buSzTx/>
                <a:buFontTx/>
                <a:buNone/>
                <a:tabLst/>
                <a:defRPr/>
              </a:pPr>
              <a:r>
                <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Law enforcement may arrest unauthorized occupants for trespass, outstanding warrants, or other offenses for which there is PC.</a:t>
              </a:r>
            </a:p>
            <a:p>
              <a:pPr marL="457200" marR="0" lvl="1" indent="0" algn="l" defTabSz="914400" rtl="0" eaLnBrk="1" fontAlgn="auto" latinLnBrk="0" hangingPunct="1">
                <a:lnSpc>
                  <a:spcPct val="100000"/>
                </a:lnSpc>
                <a:spcBef>
                  <a:spcPct val="0"/>
                </a:spcBef>
                <a:spcAft>
                  <a:spcPts val="1200"/>
                </a:spcAft>
                <a:buClrTx/>
                <a:buSzTx/>
                <a:buFontTx/>
                <a:buNone/>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4DB5FBE2-3349-800E-81CC-105655B71E93}"/>
                </a:ext>
              </a:extLst>
            </p:cNvPr>
            <p:cNvSpPr txBox="1"/>
            <p:nvPr/>
          </p:nvSpPr>
          <p:spPr>
            <a:xfrm>
              <a:off x="0" y="-1412993"/>
              <a:ext cx="15524048"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Arrest</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4401529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4F315-F36E-E8A6-B93A-EE5BA80553F0}"/>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07BA30F2-DEEC-ED1A-5496-CDBC67F1E73A}"/>
              </a:ext>
            </a:extLst>
          </p:cNvPr>
          <p:cNvGrpSpPr/>
          <p:nvPr/>
        </p:nvGrpSpPr>
        <p:grpSpPr>
          <a:xfrm>
            <a:off x="460353" y="679103"/>
            <a:ext cx="11412333" cy="4665861"/>
            <a:chOff x="-249269" y="-1221304"/>
            <a:chExt cx="15975482" cy="2653060"/>
          </a:xfrm>
        </p:grpSpPr>
        <p:sp>
          <p:nvSpPr>
            <p:cNvPr id="22" name="TextBox 19">
              <a:extLst>
                <a:ext uri="{FF2B5EF4-FFF2-40B4-BE49-F238E27FC236}">
                  <a16:creationId xmlns:a16="http://schemas.microsoft.com/office/drawing/2014/main" id="{B71F74B4-7FA4-F018-556F-D9BD30D62B4A}"/>
                </a:ext>
              </a:extLst>
            </p:cNvPr>
            <p:cNvSpPr txBox="1"/>
            <p:nvPr/>
          </p:nvSpPr>
          <p:spPr>
            <a:xfrm>
              <a:off x="-249269" y="-423299"/>
              <a:ext cx="15778048" cy="1855055"/>
            </a:xfrm>
            <a:prstGeom prst="rect">
              <a:avLst/>
            </a:prstGeom>
          </p:spPr>
          <p:txBody>
            <a:bodyPr wrap="square" lIns="0" tIns="0" rIns="0" bIns="0" rtlCol="0" anchor="t">
              <a:spAutoFit/>
            </a:bodyPr>
            <a:lstStyle/>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The statute doesn’t say what should happen with the return of service. </a:t>
              </a:r>
            </a:p>
            <a:p>
              <a:pPr marL="0" marR="0" lvl="0" indent="0" algn="l" defTabSz="914400" rtl="0" eaLnBrk="1" fontAlgn="auto" latinLnBrk="0" hangingPunct="1">
                <a:lnSpc>
                  <a:spcPct val="100000"/>
                </a:lnSpc>
                <a:spcBef>
                  <a:spcPct val="0"/>
                </a:spcBef>
                <a:spcAft>
                  <a:spcPts val="1200"/>
                </a:spcAft>
                <a:buClrTx/>
                <a:buSzTx/>
                <a:buFontTx/>
                <a:buNone/>
                <a:tabLst/>
                <a:defRPr/>
              </a:pPr>
              <a:endPar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TJCTC’s advice is to provide it to the person that filed the complaint and also keep a copy in the file at the constable/sheriff’s office.</a:t>
              </a:r>
            </a:p>
          </p:txBody>
        </p:sp>
        <p:sp>
          <p:nvSpPr>
            <p:cNvPr id="23" name="TextBox 20">
              <a:extLst>
                <a:ext uri="{FF2B5EF4-FFF2-40B4-BE49-F238E27FC236}">
                  <a16:creationId xmlns:a16="http://schemas.microsoft.com/office/drawing/2014/main" id="{E0857F66-5324-2B1A-C0F4-5C95CBB714A1}"/>
                </a:ext>
              </a:extLst>
            </p:cNvPr>
            <p:cNvSpPr txBox="1"/>
            <p:nvPr/>
          </p:nvSpPr>
          <p:spPr>
            <a:xfrm>
              <a:off x="202166" y="-1221304"/>
              <a:ext cx="15524047"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Return of Service</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3649754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0AA9B-238C-FF17-CD46-128B44E1446D}"/>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664B0AC3-E075-7B4F-476C-C1790203C2DB}"/>
              </a:ext>
            </a:extLst>
          </p:cNvPr>
          <p:cNvGrpSpPr/>
          <p:nvPr/>
        </p:nvGrpSpPr>
        <p:grpSpPr>
          <a:xfrm>
            <a:off x="457199" y="401969"/>
            <a:ext cx="11284857" cy="5543409"/>
            <a:chOff x="-254000" y="-1412993"/>
            <a:chExt cx="16560800" cy="3581900"/>
          </a:xfrm>
        </p:grpSpPr>
        <p:sp>
          <p:nvSpPr>
            <p:cNvPr id="22" name="TextBox 19">
              <a:extLst>
                <a:ext uri="{FF2B5EF4-FFF2-40B4-BE49-F238E27FC236}">
                  <a16:creationId xmlns:a16="http://schemas.microsoft.com/office/drawing/2014/main" id="{7F0F8C1E-8BBE-BB56-8CC3-45EF3ACB3B55}"/>
                </a:ext>
              </a:extLst>
            </p:cNvPr>
            <p:cNvSpPr txBox="1"/>
            <p:nvPr/>
          </p:nvSpPr>
          <p:spPr>
            <a:xfrm>
              <a:off x="-254000" y="-316984"/>
              <a:ext cx="16560800" cy="2485891"/>
            </a:xfrm>
            <a:prstGeom prst="rect">
              <a:avLst/>
            </a:prstGeom>
          </p:spPr>
          <p:txBody>
            <a:bodyPr wrap="square" lIns="0" tIns="0" rIns="0" bIns="0" rtlCol="0" anchor="t">
              <a:spAutoFit/>
            </a:bodyPr>
            <a:lstStyle/>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Sheriffs/constables may charge a fee equivalent to executing a writ of possession, plus an hourly rate if asked to remain on-site during removal. </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Law enforcement is shielded from liability for loss/damage during removal.</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Owners/agents are generally not liable for property loss/damage from removal but may be sued for wrongful removal and a judgment could be entered for damages, court costs, and attorney’s fees.</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0D68751C-138E-9480-546C-56CFC0467AEE}"/>
                </a:ext>
              </a:extLst>
            </p:cNvPr>
            <p:cNvSpPr txBox="1"/>
            <p:nvPr/>
          </p:nvSpPr>
          <p:spPr>
            <a:xfrm>
              <a:off x="0" y="-1412993"/>
              <a:ext cx="15524048"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Immediate Removal – Fees and Liability</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188460318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34868-415B-5612-CF88-6DF99B98DE4F}"/>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C3BB5396-F4DB-3C56-0FB3-47657B09DC37}"/>
              </a:ext>
            </a:extLst>
          </p:cNvPr>
          <p:cNvSpPr txBox="1"/>
          <p:nvPr/>
        </p:nvSpPr>
        <p:spPr>
          <a:xfrm>
            <a:off x="3251201" y="478557"/>
            <a:ext cx="8280399" cy="3462486"/>
          </a:xfrm>
          <a:prstGeom prst="rect">
            <a:avLst/>
          </a:prstGeom>
        </p:spPr>
        <p:txBody>
          <a:bodyPr wrap="square"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If an owner does the immediate removal procedure, could law enforcement also pursue criminal trespass charges?</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45EA8814-6646-BF6A-9D33-B948A872AA3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1FC274E5-52D4-AD48-35CE-293C6EE97DA6}"/>
              </a:ext>
            </a:extLst>
          </p:cNvPr>
          <p:cNvSpPr txBox="1"/>
          <p:nvPr/>
        </p:nvSpPr>
        <p:spPr>
          <a:xfrm>
            <a:off x="3077029" y="3690257"/>
            <a:ext cx="8280400" cy="2492990"/>
          </a:xfrm>
          <a:prstGeom prst="rect">
            <a:avLst/>
          </a:prstGeom>
        </p:spPr>
        <p:txBody>
          <a:bodyPr wrap="square" lIns="0" tIns="0" rIns="0" bIns="0" rtlCol="0" anchor="t">
            <a:spAutoFit/>
          </a:bodyPr>
          <a:lstStyle/>
          <a:p>
            <a:pPr marL="304815" marR="0" lvl="0"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Yes. This new removal process does not limit owners’ other legal rights or law enforcement’s authority to arrest for other crimes (criminal trespass, eviction, etc.).</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78268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AA9EA-6641-1423-B71E-74797E56EB92}"/>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E3524464-61D7-7FD7-10AB-AC4019E64BC1}"/>
              </a:ext>
            </a:extLst>
          </p:cNvPr>
          <p:cNvGrpSpPr/>
          <p:nvPr/>
        </p:nvGrpSpPr>
        <p:grpSpPr>
          <a:xfrm>
            <a:off x="457200" y="401970"/>
            <a:ext cx="11328400" cy="6043621"/>
            <a:chOff x="-254000" y="-1412993"/>
            <a:chExt cx="16560800" cy="4543895"/>
          </a:xfrm>
        </p:grpSpPr>
        <p:sp>
          <p:nvSpPr>
            <p:cNvPr id="22" name="TextBox 19">
              <a:extLst>
                <a:ext uri="{FF2B5EF4-FFF2-40B4-BE49-F238E27FC236}">
                  <a16:creationId xmlns:a16="http://schemas.microsoft.com/office/drawing/2014/main" id="{6A183961-618C-874E-649A-30740DC87BF7}"/>
                </a:ext>
              </a:extLst>
            </p:cNvPr>
            <p:cNvSpPr txBox="1"/>
            <p:nvPr/>
          </p:nvSpPr>
          <p:spPr>
            <a:xfrm>
              <a:off x="-254000" y="-316984"/>
              <a:ext cx="16560800" cy="3447886"/>
            </a:xfrm>
            <a:prstGeom prst="rect">
              <a:avLst/>
            </a:prstGeom>
          </p:spPr>
          <p:txBody>
            <a:bodyPr wrap="square" lIns="0" tIns="0" rIns="0" bIns="0" rtlCol="0" anchor="t">
              <a:spAutoFit/>
            </a:bodyPr>
            <a:lstStyle/>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 person wrongfully removed or whose personal prop is wrongfully removed can bring a civil suit to:</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Recover possession of the real property, and</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Recover damages from the person who requested the removal.</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Court must set the case at the earliest practicable date to expedite the action.</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2800" b="0" i="1"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Note:  </a:t>
              </a:r>
              <a:r>
                <a:rPr kumimoji="0" lang="en-US" sz="28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No reason they couldn’t also still ask for a Writ of Re-entry (as long as all requirements for that are met). </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EFE91242-7921-3435-1C40-149BC03BEAA6}"/>
                </a:ext>
              </a:extLst>
            </p:cNvPr>
            <p:cNvSpPr txBox="1"/>
            <p:nvPr/>
          </p:nvSpPr>
          <p:spPr>
            <a:xfrm>
              <a:off x="0" y="-1412993"/>
              <a:ext cx="15524048"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Action for Wrongful Removal</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2400483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553D7D-8721-F809-E923-CB10DB1F6DEB}"/>
            </a:ext>
          </a:extLst>
        </p:cNvPr>
        <p:cNvGrpSpPr/>
        <p:nvPr/>
      </p:nvGrpSpPr>
      <p:grpSpPr>
        <a:xfrm>
          <a:off x="0" y="0"/>
          <a:ext cx="0" cy="0"/>
          <a:chOff x="0" y="0"/>
          <a:chExt cx="0" cy="0"/>
        </a:xfrm>
      </p:grpSpPr>
      <p:grpSp>
        <p:nvGrpSpPr>
          <p:cNvPr id="21" name="Group 18">
            <a:extLst>
              <a:ext uri="{FF2B5EF4-FFF2-40B4-BE49-F238E27FC236}">
                <a16:creationId xmlns:a16="http://schemas.microsoft.com/office/drawing/2014/main" id="{1CDBE625-BE21-9043-88C4-56EF55754BD9}"/>
              </a:ext>
            </a:extLst>
          </p:cNvPr>
          <p:cNvGrpSpPr/>
          <p:nvPr/>
        </p:nvGrpSpPr>
        <p:grpSpPr>
          <a:xfrm>
            <a:off x="457199" y="401970"/>
            <a:ext cx="11255829" cy="6334402"/>
            <a:chOff x="-254000" y="-1412993"/>
            <a:chExt cx="16560800" cy="3649332"/>
          </a:xfrm>
        </p:grpSpPr>
        <p:sp>
          <p:nvSpPr>
            <p:cNvPr id="22" name="TextBox 19">
              <a:extLst>
                <a:ext uri="{FF2B5EF4-FFF2-40B4-BE49-F238E27FC236}">
                  <a16:creationId xmlns:a16="http://schemas.microsoft.com/office/drawing/2014/main" id="{8F54AB5C-3EAE-8933-950D-538E4D60EB41}"/>
                </a:ext>
              </a:extLst>
            </p:cNvPr>
            <p:cNvSpPr txBox="1"/>
            <p:nvPr/>
          </p:nvSpPr>
          <p:spPr>
            <a:xfrm>
              <a:off x="-254000" y="-316984"/>
              <a:ext cx="16560800" cy="2553323"/>
            </a:xfrm>
            <a:prstGeom prst="rect">
              <a:avLst/>
            </a:prstGeom>
          </p:spPr>
          <p:txBody>
            <a:bodyPr wrap="square" lIns="0" tIns="0" rIns="0" bIns="0" rtlCol="0" anchor="t">
              <a:spAutoFit/>
            </a:bodyPr>
            <a:lstStyle/>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Damages available:</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Actual damages,</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Exemplary/punitive up to 3x the fair market rent,</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Court costs, and</a:t>
              </a:r>
            </a:p>
            <a:p>
              <a:pPr marL="914446" marR="0" lvl="2"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Reasonable Attorney’s fees</a:t>
              </a: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a:p>
              <a:pPr marL="609630" marR="0" lvl="1" indent="-304815" algn="l" defTabSz="91440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
          <p:nvSpPr>
            <p:cNvPr id="23" name="TextBox 20">
              <a:extLst>
                <a:ext uri="{FF2B5EF4-FFF2-40B4-BE49-F238E27FC236}">
                  <a16:creationId xmlns:a16="http://schemas.microsoft.com/office/drawing/2014/main" id="{7B57221C-C587-4290-D8F1-D2D1DBE2F8D2}"/>
                </a:ext>
              </a:extLst>
            </p:cNvPr>
            <p:cNvSpPr txBox="1"/>
            <p:nvPr/>
          </p:nvSpPr>
          <p:spPr>
            <a:xfrm>
              <a:off x="0" y="-1412993"/>
              <a:ext cx="15524048" cy="957983"/>
            </a:xfrm>
            <a:prstGeom prst="rect">
              <a:avLst/>
            </a:prstGeom>
          </p:spPr>
          <p:txBody>
            <a:bodyPr lIns="0" tIns="0" rIns="0" bIns="0" rtlCol="0" anchor="t">
              <a:spAutoFit/>
            </a:bodyPr>
            <a:lstStyle/>
            <a:p>
              <a:pPr marL="0" marR="0" lvl="0" indent="0" algn="l" defTabSz="91440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Action for Wrongful Removal - Damages</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grpSp>
    </p:spTree>
    <p:extLst>
      <p:ext uri="{BB962C8B-B14F-4D97-AF65-F5344CB8AC3E}">
        <p14:creationId xmlns:p14="http://schemas.microsoft.com/office/powerpoint/2010/main" val="36199807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D9C15-86A9-0574-600A-C497BDC9DE80}"/>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EA01E0A6-0164-D9F5-3103-7ADF793A5CF4}"/>
              </a:ext>
            </a:extLst>
          </p:cNvPr>
          <p:cNvSpPr txBox="1"/>
          <p:nvPr/>
        </p:nvSpPr>
        <p:spPr>
          <a:xfrm>
            <a:off x="3271412" y="659011"/>
            <a:ext cx="7762024" cy="1384995"/>
          </a:xfrm>
          <a:prstGeom prst="rect">
            <a:avLst/>
          </a:prstGeom>
        </p:spPr>
        <p:txBody>
          <a:bodyPr lIns="0" tIns="0" rIns="0" bIns="0" rtlCol="0" anchor="t">
            <a:spAutoFit/>
          </a:bodyPr>
          <a:lstStyle/>
          <a:p>
            <a:pPr marL="0" marR="0" lvl="0" indent="0" algn="l" defTabSz="609630" rtl="0" eaLnBrk="1" fontAlgn="auto" latinLnBrk="0" hangingPunct="1">
              <a:lnSpc>
                <a:spcPts val="539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rPr>
              <a:t>Issues Not Addressed in the Bill</a:t>
            </a:r>
            <a:endParaRPr kumimoji="0" lang="en-US" sz="4492" b="1" i="0" u="none" strike="noStrike" kern="1200" cap="none" spc="0" normalizeH="0" baseline="0" noProof="0" dirty="0">
              <a:ln>
                <a:noFill/>
              </a:ln>
              <a:solidFill>
                <a:srgbClr val="040B1E"/>
              </a:solidFill>
              <a:effectLst/>
              <a:uLnTx/>
              <a:uFillTx/>
              <a:latin typeface="Telegraf Bold"/>
              <a:ea typeface="Telegraf Bold"/>
              <a:cs typeface="Telegraf Bold"/>
              <a:sym typeface="Telegraf Bold"/>
            </a:endParaRPr>
          </a:p>
        </p:txBody>
      </p:sp>
      <p:pic>
        <p:nvPicPr>
          <p:cNvPr id="6" name="Picture 5" descr="A cartoon character leaning on a question mark&#10;&#10;AI-generated content may be incorrect.">
            <a:extLst>
              <a:ext uri="{FF2B5EF4-FFF2-40B4-BE49-F238E27FC236}">
                <a16:creationId xmlns:a16="http://schemas.microsoft.com/office/drawing/2014/main" id="{C4E48645-4F14-F63E-59BB-715F41D4E2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
        <p:nvSpPr>
          <p:cNvPr id="5" name="TextBox 19">
            <a:extLst>
              <a:ext uri="{FF2B5EF4-FFF2-40B4-BE49-F238E27FC236}">
                <a16:creationId xmlns:a16="http://schemas.microsoft.com/office/drawing/2014/main" id="{EFE7F5A8-372D-979C-2906-31F26883F25D}"/>
              </a:ext>
            </a:extLst>
          </p:cNvPr>
          <p:cNvSpPr txBox="1"/>
          <p:nvPr/>
        </p:nvSpPr>
        <p:spPr>
          <a:xfrm>
            <a:off x="3271412" y="2712493"/>
            <a:ext cx="8280400" cy="3600986"/>
          </a:xfrm>
          <a:prstGeom prst="rect">
            <a:avLst/>
          </a:prstGeom>
        </p:spPr>
        <p:txBody>
          <a:bodyPr wrap="square" lIns="0" tIns="0" rIns="0" bIns="0" rtlCol="0" anchor="t">
            <a:spAutoFit/>
          </a:bodyPr>
          <a:lstStyle/>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Where can the action be filed?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What period of time of fair market rent is used to calculate exemplary damages?</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rPr>
              <a:t>How is a judgment for possession enforced?</a:t>
            </a:r>
          </a:p>
          <a:p>
            <a:pPr marL="304815" marR="0" lvl="0" indent="-304815" algn="l" defTabSz="609630" rtl="0" eaLnBrk="1" fontAlgn="auto" latinLnBrk="0" hangingPunct="1">
              <a:lnSpc>
                <a:spcPct val="100000"/>
              </a:lnSpc>
              <a:spcBef>
                <a:spcPct val="0"/>
              </a:spcBef>
              <a:spcAft>
                <a:spcPts val="120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040B1E"/>
              </a:solidFill>
              <a:effectLst/>
              <a:uLnTx/>
              <a:uFillTx/>
              <a:latin typeface="Telegraf" panose="020B0604020202020204" charset="0"/>
              <a:ea typeface="Telegraf"/>
              <a:cs typeface="Telegraf"/>
              <a:sym typeface="Telegraf"/>
            </a:endParaRPr>
          </a:p>
        </p:txBody>
      </p:sp>
    </p:spTree>
    <p:extLst>
      <p:ext uri="{BB962C8B-B14F-4D97-AF65-F5344CB8AC3E}">
        <p14:creationId xmlns:p14="http://schemas.microsoft.com/office/powerpoint/2010/main" val="253894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6B2A-B0FC-845B-FA12-B956BEA7524C}"/>
              </a:ext>
            </a:extLst>
          </p:cNvPr>
          <p:cNvSpPr>
            <a:spLocks noGrp="1"/>
          </p:cNvSpPr>
          <p:nvPr>
            <p:ph type="title"/>
          </p:nvPr>
        </p:nvSpPr>
        <p:spPr/>
        <p:txBody>
          <a:bodyPr/>
          <a:lstStyle/>
          <a:p>
            <a:r>
              <a:rPr lang="en-US" dirty="0"/>
              <a:t>Texas &amp; Federal Holidays</a:t>
            </a:r>
          </a:p>
        </p:txBody>
      </p:sp>
      <p:sp>
        <p:nvSpPr>
          <p:cNvPr id="3" name="Content Placeholder 2">
            <a:extLst>
              <a:ext uri="{FF2B5EF4-FFF2-40B4-BE49-F238E27FC236}">
                <a16:creationId xmlns:a16="http://schemas.microsoft.com/office/drawing/2014/main" id="{F9BEB82E-0246-4E84-632F-A8DCCC4BD46E}"/>
              </a:ext>
            </a:extLst>
          </p:cNvPr>
          <p:cNvSpPr>
            <a:spLocks noGrp="1"/>
          </p:cNvSpPr>
          <p:nvPr>
            <p:ph sz="half" idx="1"/>
          </p:nvPr>
        </p:nvSpPr>
        <p:spPr/>
        <p:txBody>
          <a:bodyPr>
            <a:normAutofit fontScale="92500" lnSpcReduction="20000"/>
          </a:bodyPr>
          <a:lstStyle/>
          <a:p>
            <a:pPr marL="0" indent="0">
              <a:buNone/>
            </a:pPr>
            <a:r>
              <a:rPr lang="en-US" sz="2600" dirty="0"/>
              <a:t>January 1</a:t>
            </a:r>
          </a:p>
          <a:p>
            <a:pPr marL="0" indent="0">
              <a:buNone/>
            </a:pPr>
            <a:r>
              <a:rPr lang="en-US" sz="2600" dirty="0"/>
              <a:t>January 19</a:t>
            </a:r>
          </a:p>
          <a:p>
            <a:pPr marL="0" indent="0">
              <a:buNone/>
            </a:pPr>
            <a:r>
              <a:rPr lang="en-US" sz="2600" dirty="0"/>
              <a:t>3</a:t>
            </a:r>
            <a:r>
              <a:rPr lang="en-US" sz="2600" baseline="30000" dirty="0"/>
              <a:t>rd</a:t>
            </a:r>
            <a:r>
              <a:rPr lang="en-US" sz="2600" dirty="0"/>
              <a:t> Monday in January</a:t>
            </a:r>
          </a:p>
          <a:p>
            <a:pPr marL="0" indent="0">
              <a:buNone/>
            </a:pPr>
            <a:r>
              <a:rPr lang="en-US" sz="2600" dirty="0"/>
              <a:t>3</a:t>
            </a:r>
            <a:r>
              <a:rPr lang="en-US" sz="2600" baseline="30000" dirty="0"/>
              <a:t>rd</a:t>
            </a:r>
            <a:r>
              <a:rPr lang="en-US" sz="2600" dirty="0"/>
              <a:t> Monday in February</a:t>
            </a:r>
          </a:p>
          <a:p>
            <a:pPr marL="0" indent="0">
              <a:buNone/>
            </a:pPr>
            <a:r>
              <a:rPr lang="en-US" sz="2600" dirty="0"/>
              <a:t>March 2</a:t>
            </a:r>
          </a:p>
          <a:p>
            <a:pPr marL="0" indent="0">
              <a:buNone/>
            </a:pPr>
            <a:r>
              <a:rPr lang="en-US" sz="2600" dirty="0"/>
              <a:t>March 31</a:t>
            </a:r>
          </a:p>
          <a:p>
            <a:pPr marL="0" indent="0">
              <a:buNone/>
            </a:pPr>
            <a:r>
              <a:rPr lang="en-US" sz="2600" dirty="0"/>
              <a:t>Good Friday</a:t>
            </a:r>
          </a:p>
          <a:p>
            <a:pPr marL="0" indent="0">
              <a:buNone/>
            </a:pPr>
            <a:r>
              <a:rPr lang="en-US" sz="2600" dirty="0"/>
              <a:t>April 21</a:t>
            </a:r>
          </a:p>
          <a:p>
            <a:pPr marL="0" indent="0">
              <a:buNone/>
            </a:pPr>
            <a:r>
              <a:rPr lang="en-US" sz="2600" dirty="0"/>
              <a:t>Last Monday in May</a:t>
            </a:r>
          </a:p>
          <a:p>
            <a:endParaRPr lang="en-US" dirty="0"/>
          </a:p>
          <a:p>
            <a:endParaRPr lang="en-US" dirty="0"/>
          </a:p>
        </p:txBody>
      </p:sp>
      <p:sp>
        <p:nvSpPr>
          <p:cNvPr id="4" name="Content Placeholder 3">
            <a:extLst>
              <a:ext uri="{FF2B5EF4-FFF2-40B4-BE49-F238E27FC236}">
                <a16:creationId xmlns:a16="http://schemas.microsoft.com/office/drawing/2014/main" id="{3C344C09-CBDC-F3B5-DC69-D84F7E69418F}"/>
              </a:ext>
            </a:extLst>
          </p:cNvPr>
          <p:cNvSpPr>
            <a:spLocks noGrp="1"/>
          </p:cNvSpPr>
          <p:nvPr>
            <p:ph sz="half" idx="2"/>
          </p:nvPr>
        </p:nvSpPr>
        <p:spPr/>
        <p:txBody>
          <a:bodyPr>
            <a:normAutofit fontScale="92500" lnSpcReduction="20000"/>
          </a:bodyPr>
          <a:lstStyle/>
          <a:p>
            <a:r>
              <a:rPr lang="en-US" sz="2600" dirty="0"/>
              <a:t>June 19</a:t>
            </a:r>
          </a:p>
          <a:p>
            <a:r>
              <a:rPr lang="en-US" sz="2600" dirty="0"/>
              <a:t>July 4</a:t>
            </a:r>
          </a:p>
          <a:p>
            <a:r>
              <a:rPr lang="en-US" sz="2600" dirty="0"/>
              <a:t>August 27</a:t>
            </a:r>
          </a:p>
          <a:p>
            <a:r>
              <a:rPr lang="en-US" sz="2600" dirty="0"/>
              <a:t>1st Monday in September</a:t>
            </a:r>
          </a:p>
          <a:p>
            <a:r>
              <a:rPr lang="en-US" sz="2600" dirty="0"/>
              <a:t>2</a:t>
            </a:r>
            <a:r>
              <a:rPr lang="en-US" sz="2600" baseline="30000" dirty="0"/>
              <a:t>nd</a:t>
            </a:r>
            <a:r>
              <a:rPr lang="en-US" sz="2600" dirty="0"/>
              <a:t> Monday in October</a:t>
            </a:r>
          </a:p>
          <a:p>
            <a:r>
              <a:rPr lang="en-US" sz="2600" dirty="0"/>
              <a:t>November 11</a:t>
            </a:r>
          </a:p>
          <a:p>
            <a:r>
              <a:rPr lang="en-US" sz="2600" dirty="0"/>
              <a:t>4th Thursday in November and subsequent Friday</a:t>
            </a:r>
          </a:p>
          <a:p>
            <a:r>
              <a:rPr lang="en-US" sz="2600" dirty="0"/>
              <a:t>December 24-26</a:t>
            </a:r>
          </a:p>
          <a:p>
            <a:endParaRPr lang="en-US" dirty="0"/>
          </a:p>
        </p:txBody>
      </p:sp>
    </p:spTree>
    <p:extLst>
      <p:ext uri="{BB962C8B-B14F-4D97-AF65-F5344CB8AC3E}">
        <p14:creationId xmlns:p14="http://schemas.microsoft.com/office/powerpoint/2010/main" val="42761152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question mark">
            <a:extLst>
              <a:ext uri="{FF2B5EF4-FFF2-40B4-BE49-F238E27FC236}">
                <a16:creationId xmlns:a16="http://schemas.microsoft.com/office/drawing/2014/main" id="{D024F7A7-7220-870C-F964-890E5300F648}"/>
              </a:ext>
            </a:extLst>
          </p:cNvPr>
          <p:cNvPicPr>
            <a:picLocks noChangeAspect="1"/>
          </p:cNvPicPr>
          <p:nvPr/>
        </p:nvPicPr>
        <p:blipFill>
          <a:blip r:embed="rId2"/>
          <a:srcRect b="6250"/>
          <a:stretch>
            <a:fillRect/>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EF3762-3836-9D6F-8FFC-84F645E0B2DE}"/>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lnSpc>
                <a:spcPct val="90000"/>
              </a:lnSpc>
            </a:pPr>
            <a:r>
              <a:rPr lang="en-US" sz="5200">
                <a:solidFill>
                  <a:srgbClr val="FFFFFF"/>
                </a:solidFill>
              </a:rPr>
              <a:t>Questions?</a:t>
            </a:r>
          </a:p>
        </p:txBody>
      </p:sp>
      <p:sp>
        <p:nvSpPr>
          <p:cNvPr id="3" name="Text Placeholder 2">
            <a:extLst>
              <a:ext uri="{FF2B5EF4-FFF2-40B4-BE49-F238E27FC236}">
                <a16:creationId xmlns:a16="http://schemas.microsoft.com/office/drawing/2014/main" id="{BFAE1D0C-B452-8A4E-2DDD-DEB666CB8BAC}"/>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defTabSz="914400">
              <a:lnSpc>
                <a:spcPct val="90000"/>
              </a:lnSpc>
              <a:spcBef>
                <a:spcPts val="1000"/>
              </a:spcBef>
            </a:pPr>
            <a:endParaRPr lang="en-US" sz="2400">
              <a:solidFill>
                <a:srgbClr val="FFFFFF"/>
              </a:solidFill>
            </a:endParaRPr>
          </a:p>
        </p:txBody>
      </p:sp>
    </p:spTree>
    <p:extLst>
      <p:ext uri="{BB962C8B-B14F-4D97-AF65-F5344CB8AC3E}">
        <p14:creationId xmlns:p14="http://schemas.microsoft.com/office/powerpoint/2010/main" val="1489093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760D7-14D2-D1D6-6AE8-CAD6469B79AF}"/>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49182777-C821-AB80-AAA3-059BC083F38E}"/>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250F01E8-BF50-7AB5-AE3F-38CA2EE821FF}"/>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10" name="TextBox 10">
              <a:extLst>
                <a:ext uri="{FF2B5EF4-FFF2-40B4-BE49-F238E27FC236}">
                  <a16:creationId xmlns:a16="http://schemas.microsoft.com/office/drawing/2014/main" id="{B7878453-266C-17D1-7DBF-2A0446ECABD0}"/>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F1D220AE-35AA-0D45-2ADE-573B06D47D9C}"/>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81F088D5-5597-E653-E9B7-D921CBF7E60C}"/>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9D5B9BC9-B168-42B2-05DD-961CC5447B21}"/>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6FB1C511-DC19-B4B2-045E-4234EDFF66E0}"/>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0D0CB2B7-EAD4-2F63-3F30-467AE16B779F}"/>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542CC28E-96A3-29AD-3749-41543ECEAD6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7" name="TextBox 17">
                <a:extLst>
                  <a:ext uri="{FF2B5EF4-FFF2-40B4-BE49-F238E27FC236}">
                    <a16:creationId xmlns:a16="http://schemas.microsoft.com/office/drawing/2014/main" id="{2D319F5A-357E-27B7-0E40-081EAE96B968}"/>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D3BB5023-3AC2-0E3F-E8A0-8F022A16C9D1}"/>
              </a:ext>
            </a:extLst>
          </p:cNvPr>
          <p:cNvGrpSpPr/>
          <p:nvPr/>
        </p:nvGrpSpPr>
        <p:grpSpPr>
          <a:xfrm>
            <a:off x="1012608" y="900173"/>
            <a:ext cx="8280400" cy="4305597"/>
            <a:chOff x="-254000" y="-1412993"/>
            <a:chExt cx="16560800" cy="3749358"/>
          </a:xfrm>
        </p:grpSpPr>
        <p:sp>
          <p:nvSpPr>
            <p:cNvPr id="19" name="TextBox 19">
              <a:extLst>
                <a:ext uri="{FF2B5EF4-FFF2-40B4-BE49-F238E27FC236}">
                  <a16:creationId xmlns:a16="http://schemas.microsoft.com/office/drawing/2014/main" id="{55E3FBC0-C54A-C2DF-1764-67885FB679E5}"/>
                </a:ext>
              </a:extLst>
            </p:cNvPr>
            <p:cNvSpPr txBox="1"/>
            <p:nvPr/>
          </p:nvSpPr>
          <p:spPr>
            <a:xfrm>
              <a:off x="-254000" y="-316984"/>
              <a:ext cx="16560800" cy="2653349"/>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Landlords must give at least 3 days written NTV, unless the lease specifies otherwise </a:t>
              </a:r>
              <a:r>
                <a:rPr lang="en-US" sz="2400" i="1" dirty="0">
                  <a:solidFill>
                    <a:srgbClr val="040B1E"/>
                  </a:solidFill>
                  <a:latin typeface="Telegraf" panose="020B0604020202020204" charset="0"/>
                  <a:ea typeface="Telegraf"/>
                  <a:cs typeface="Telegraf"/>
                  <a:sym typeface="Telegraf"/>
                </a:rPr>
                <a:t>(Same as before).</a:t>
              </a:r>
            </a:p>
            <a:p>
              <a:pPr marL="304815" indent="-304815" defTabSz="609630">
                <a:spcBef>
                  <a:spcPct val="0"/>
                </a:spcBef>
                <a:spcAft>
                  <a:spcPts val="1200"/>
                </a:spcAft>
                <a:buFont typeface="Arial" panose="020B0604020202020204" pitchFamily="34" charset="0"/>
                <a:buChar char="•"/>
              </a:pPr>
              <a:r>
                <a:rPr lang="en-US" sz="2400" dirty="0">
                  <a:solidFill>
                    <a:srgbClr val="040B1E"/>
                  </a:solidFill>
                  <a:latin typeface="Telegraf" panose="020B0604020202020204" charset="0"/>
                  <a:ea typeface="Telegraf"/>
                  <a:cs typeface="Telegraf"/>
                  <a:sym typeface="Telegraf"/>
                </a:rPr>
                <a:t>For nonpayment of rent cases:</a:t>
              </a:r>
            </a:p>
            <a:p>
              <a:pPr marL="609630" lvl="1"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Must give</a:t>
              </a:r>
              <a:r>
                <a:rPr lang="en-US" sz="2400" dirty="0">
                  <a:solidFill>
                    <a:srgbClr val="040B1E"/>
                  </a:solidFill>
                  <a:latin typeface="Telegraf" panose="020B0604020202020204" charset="0"/>
                  <a:ea typeface="Telegraf"/>
                  <a:cs typeface="Telegraf"/>
                  <a:sym typeface="Telegraf"/>
                </a:rPr>
                <a:t> “pay rent or vacate” notice if the tenant was </a:t>
              </a:r>
              <a:r>
                <a:rPr lang="en-US" sz="2400" b="1" dirty="0">
                  <a:solidFill>
                    <a:srgbClr val="040B1E"/>
                  </a:solidFill>
                  <a:latin typeface="Telegraf" panose="020B0604020202020204" charset="0"/>
                  <a:ea typeface="Telegraf"/>
                  <a:cs typeface="Telegraf"/>
                  <a:sym typeface="Telegraf"/>
                </a:rPr>
                <a:t>not previously late.</a:t>
              </a:r>
            </a:p>
            <a:p>
              <a:pPr marL="609630" lvl="1" indent="-304815" defTabSz="609630">
                <a:spcBef>
                  <a:spcPct val="0"/>
                </a:spcBef>
                <a:spcAft>
                  <a:spcPts val="1200"/>
                </a:spcAft>
                <a:buFont typeface="Arial" panose="020B0604020202020204" pitchFamily="34" charset="0"/>
                <a:buChar char="•"/>
              </a:pPr>
              <a:r>
                <a:rPr lang="en-US" sz="2400" b="1" dirty="0">
                  <a:solidFill>
                    <a:srgbClr val="040B1E"/>
                  </a:solidFill>
                  <a:latin typeface="Telegraf" panose="020B0604020202020204" charset="0"/>
                  <a:ea typeface="Telegraf"/>
                  <a:cs typeface="Telegraf"/>
                  <a:sym typeface="Telegraf"/>
                </a:rPr>
                <a:t>May give either</a:t>
              </a:r>
              <a:r>
                <a:rPr lang="en-US" sz="2400" dirty="0">
                  <a:solidFill>
                    <a:srgbClr val="040B1E"/>
                  </a:solidFill>
                  <a:latin typeface="Telegraf" panose="020B0604020202020204" charset="0"/>
                  <a:ea typeface="Telegraf"/>
                  <a:cs typeface="Telegraf"/>
                  <a:sym typeface="Telegraf"/>
                </a:rPr>
                <a:t> “pay rent or vacate notice” or “notice to vacate” if tenant </a:t>
              </a:r>
              <a:r>
                <a:rPr lang="en-US" sz="2400" b="1" dirty="0">
                  <a:solidFill>
                    <a:srgbClr val="040B1E"/>
                  </a:solidFill>
                  <a:latin typeface="Telegraf" panose="020B0604020202020204" charset="0"/>
                  <a:ea typeface="Telegraf"/>
                  <a:cs typeface="Telegraf"/>
                  <a:sym typeface="Telegraf"/>
                </a:rPr>
                <a:t>was previously late.</a:t>
              </a:r>
            </a:p>
          </p:txBody>
        </p:sp>
        <p:sp>
          <p:nvSpPr>
            <p:cNvPr id="20" name="TextBox 20">
              <a:extLst>
                <a:ext uri="{FF2B5EF4-FFF2-40B4-BE49-F238E27FC236}">
                  <a16:creationId xmlns:a16="http://schemas.microsoft.com/office/drawing/2014/main" id="{5ED5AD0A-085A-2026-3222-2199A1732F1B}"/>
                </a:ext>
              </a:extLst>
            </p:cNvPr>
            <p:cNvSpPr txBox="1"/>
            <p:nvPr/>
          </p:nvSpPr>
          <p:spPr>
            <a:xfrm>
              <a:off x="0" y="-1412993"/>
              <a:ext cx="15524048" cy="603033"/>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Notice to Vacate (NTV)</a:t>
              </a:r>
              <a:endParaRPr lang="en-US" sz="4492" b="1" dirty="0">
                <a:solidFill>
                  <a:srgbClr val="040B1E"/>
                </a:solidFill>
                <a:latin typeface="Telegraf Bold"/>
                <a:ea typeface="Telegraf Bold"/>
                <a:cs typeface="Telegraf Bold"/>
                <a:sym typeface="Telegraf Bold"/>
              </a:endParaRPr>
            </a:p>
          </p:txBody>
        </p:sp>
      </p:grpSp>
    </p:spTree>
    <p:extLst>
      <p:ext uri="{BB962C8B-B14F-4D97-AF65-F5344CB8AC3E}">
        <p14:creationId xmlns:p14="http://schemas.microsoft.com/office/powerpoint/2010/main" val="27702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67D59-8102-6517-0478-067FEE2BB9DA}"/>
            </a:ext>
          </a:extLst>
        </p:cNvPr>
        <p:cNvGrpSpPr/>
        <p:nvPr/>
      </p:nvGrpSpPr>
      <p:grpSpPr>
        <a:xfrm>
          <a:off x="0" y="0"/>
          <a:ext cx="0" cy="0"/>
          <a:chOff x="0" y="0"/>
          <a:chExt cx="0" cy="0"/>
        </a:xfrm>
      </p:grpSpPr>
      <p:grpSp>
        <p:nvGrpSpPr>
          <p:cNvPr id="8" name="Group 8">
            <a:extLst>
              <a:ext uri="{FF2B5EF4-FFF2-40B4-BE49-F238E27FC236}">
                <a16:creationId xmlns:a16="http://schemas.microsoft.com/office/drawing/2014/main" id="{375FA52A-BDAE-0D40-F4ED-75CFCA0B35E2}"/>
              </a:ext>
            </a:extLst>
          </p:cNvPr>
          <p:cNvGrpSpPr/>
          <p:nvPr/>
        </p:nvGrpSpPr>
        <p:grpSpPr>
          <a:xfrm>
            <a:off x="9276966" y="3738119"/>
            <a:ext cx="1333965" cy="2219708"/>
            <a:chOff x="0" y="0"/>
            <a:chExt cx="532514" cy="886099"/>
          </a:xfrm>
        </p:grpSpPr>
        <p:sp>
          <p:nvSpPr>
            <p:cNvPr id="9" name="Freeform 9">
              <a:extLst>
                <a:ext uri="{FF2B5EF4-FFF2-40B4-BE49-F238E27FC236}">
                  <a16:creationId xmlns:a16="http://schemas.microsoft.com/office/drawing/2014/main" id="{1733D164-91DE-DDE5-3166-0CD314D24BEB}"/>
                </a:ext>
              </a:extLst>
            </p:cNvPr>
            <p:cNvSpPr/>
            <p:nvPr/>
          </p:nvSpPr>
          <p:spPr>
            <a:xfrm>
              <a:off x="0" y="0"/>
              <a:ext cx="532514" cy="886099"/>
            </a:xfrm>
            <a:custGeom>
              <a:avLst/>
              <a:gdLst/>
              <a:ahLst/>
              <a:cxnLst/>
              <a:rect l="l" t="t" r="r" b="b"/>
              <a:pathLst>
                <a:path w="532514" h="886099">
                  <a:moveTo>
                    <a:pt x="203200" y="0"/>
                  </a:moveTo>
                  <a:lnTo>
                    <a:pt x="532514" y="0"/>
                  </a:lnTo>
                  <a:lnTo>
                    <a:pt x="329314" y="886099"/>
                  </a:lnTo>
                  <a:lnTo>
                    <a:pt x="0" y="886099"/>
                  </a:lnTo>
                  <a:lnTo>
                    <a:pt x="203200" y="0"/>
                  </a:lnTo>
                  <a:close/>
                </a:path>
              </a:pathLst>
            </a:custGeom>
            <a:solidFill>
              <a:srgbClr val="E0E1E2"/>
            </a:solidFill>
          </p:spPr>
          <p:txBody>
            <a:bodyPr/>
            <a:lstStyle/>
            <a:p>
              <a:pPr defTabSz="609630"/>
              <a:endParaRPr lang="en-US" sz="1200">
                <a:solidFill>
                  <a:prstClr val="black"/>
                </a:solidFill>
                <a:latin typeface="Calibri"/>
              </a:endParaRPr>
            </a:p>
          </p:txBody>
        </p:sp>
        <p:sp>
          <p:nvSpPr>
            <p:cNvPr id="10" name="TextBox 10">
              <a:extLst>
                <a:ext uri="{FF2B5EF4-FFF2-40B4-BE49-F238E27FC236}">
                  <a16:creationId xmlns:a16="http://schemas.microsoft.com/office/drawing/2014/main" id="{F647E743-D805-C4BE-3BF6-785737D345F4}"/>
                </a:ext>
              </a:extLst>
            </p:cNvPr>
            <p:cNvSpPr txBox="1"/>
            <p:nvPr/>
          </p:nvSpPr>
          <p:spPr>
            <a:xfrm>
              <a:off x="101600" y="-76200"/>
              <a:ext cx="329314" cy="962299"/>
            </a:xfrm>
            <a:prstGeom prst="rect">
              <a:avLst/>
            </a:prstGeom>
          </p:spPr>
          <p:txBody>
            <a:bodyPr lIns="33867" tIns="33867" rIns="33867" bIns="33867" rtlCol="0" anchor="ctr"/>
            <a:lstStyle/>
            <a:p>
              <a:pPr algn="ctr" defTabSz="609630">
                <a:lnSpc>
                  <a:spcPts val="2239"/>
                </a:lnSpc>
              </a:pPr>
              <a:endParaRPr sz="1200">
                <a:solidFill>
                  <a:prstClr val="black"/>
                </a:solidFill>
                <a:latin typeface="Calibri"/>
              </a:endParaRPr>
            </a:p>
          </p:txBody>
        </p:sp>
      </p:grpSp>
      <p:grpSp>
        <p:nvGrpSpPr>
          <p:cNvPr id="11" name="Group 11">
            <a:extLst>
              <a:ext uri="{FF2B5EF4-FFF2-40B4-BE49-F238E27FC236}">
                <a16:creationId xmlns:a16="http://schemas.microsoft.com/office/drawing/2014/main" id="{AB6C1A4A-6B7E-E8E4-26AA-8E94E2834316}"/>
              </a:ext>
            </a:extLst>
          </p:cNvPr>
          <p:cNvGrpSpPr/>
          <p:nvPr/>
        </p:nvGrpSpPr>
        <p:grpSpPr>
          <a:xfrm rot="-5400000">
            <a:off x="9750096" y="4416096"/>
            <a:ext cx="1721671" cy="1790537"/>
            <a:chOff x="0" y="0"/>
            <a:chExt cx="3443341" cy="3581075"/>
          </a:xfrm>
        </p:grpSpPr>
        <p:grpSp>
          <p:nvGrpSpPr>
            <p:cNvPr id="12" name="Group 12">
              <a:extLst>
                <a:ext uri="{FF2B5EF4-FFF2-40B4-BE49-F238E27FC236}">
                  <a16:creationId xmlns:a16="http://schemas.microsoft.com/office/drawing/2014/main" id="{D445D567-903C-85B4-7541-F7D1A7CCD890}"/>
                </a:ext>
              </a:extLst>
            </p:cNvPr>
            <p:cNvGrpSpPr/>
            <p:nvPr/>
          </p:nvGrpSpPr>
          <p:grpSpPr>
            <a:xfrm rot="5400000">
              <a:off x="791968" y="929702"/>
              <a:ext cx="3581075" cy="1721671"/>
              <a:chOff x="0" y="0"/>
              <a:chExt cx="660400" cy="317500"/>
            </a:xfrm>
          </p:grpSpPr>
          <p:sp>
            <p:nvSpPr>
              <p:cNvPr id="13" name="Freeform 13">
                <a:extLst>
                  <a:ext uri="{FF2B5EF4-FFF2-40B4-BE49-F238E27FC236}">
                    <a16:creationId xmlns:a16="http://schemas.microsoft.com/office/drawing/2014/main" id="{B7DCEEC6-8E49-3963-718A-41503EDAE780}"/>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4" name="TextBox 14">
                <a:extLst>
                  <a:ext uri="{FF2B5EF4-FFF2-40B4-BE49-F238E27FC236}">
                    <a16:creationId xmlns:a16="http://schemas.microsoft.com/office/drawing/2014/main" id="{887B91EC-85C3-D9F4-E538-B8FBE6242CFA}"/>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nvGrpSpPr>
            <p:cNvPr id="15" name="Group 15">
              <a:extLst>
                <a:ext uri="{FF2B5EF4-FFF2-40B4-BE49-F238E27FC236}">
                  <a16:creationId xmlns:a16="http://schemas.microsoft.com/office/drawing/2014/main" id="{3DFD5CD9-3734-16B2-39C5-050AC21D8B0D}"/>
                </a:ext>
              </a:extLst>
            </p:cNvPr>
            <p:cNvGrpSpPr/>
            <p:nvPr/>
          </p:nvGrpSpPr>
          <p:grpSpPr>
            <a:xfrm rot="5400000">
              <a:off x="-929702" y="929702"/>
              <a:ext cx="3581075" cy="1721671"/>
              <a:chOff x="0" y="0"/>
              <a:chExt cx="660400" cy="317500"/>
            </a:xfrm>
          </p:grpSpPr>
          <p:sp>
            <p:nvSpPr>
              <p:cNvPr id="16" name="Freeform 16">
                <a:extLst>
                  <a:ext uri="{FF2B5EF4-FFF2-40B4-BE49-F238E27FC236}">
                    <a16:creationId xmlns:a16="http://schemas.microsoft.com/office/drawing/2014/main" id="{7B9652BC-77C9-FB9A-5747-ACDF7302CF9A}"/>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BCE2EF"/>
              </a:solidFill>
              <a:ln cap="sq">
                <a:noFill/>
                <a:prstDash val="solid"/>
                <a:miter/>
              </a:ln>
            </p:spPr>
            <p:txBody>
              <a:bodyPr/>
              <a:lstStyle/>
              <a:p>
                <a:pPr defTabSz="609630"/>
                <a:endParaRPr lang="en-US" sz="1200">
                  <a:solidFill>
                    <a:prstClr val="black"/>
                  </a:solidFill>
                  <a:latin typeface="Calibri"/>
                </a:endParaRPr>
              </a:p>
            </p:txBody>
          </p:sp>
          <p:sp>
            <p:nvSpPr>
              <p:cNvPr id="17" name="TextBox 17">
                <a:extLst>
                  <a:ext uri="{FF2B5EF4-FFF2-40B4-BE49-F238E27FC236}">
                    <a16:creationId xmlns:a16="http://schemas.microsoft.com/office/drawing/2014/main" id="{E64BBE61-B3F6-454F-4DEB-836E876B2AA7}"/>
                  </a:ext>
                </a:extLst>
              </p:cNvPr>
              <p:cNvSpPr txBox="1"/>
              <p:nvPr/>
            </p:nvSpPr>
            <p:spPr>
              <a:xfrm>
                <a:off x="0" y="79375"/>
                <a:ext cx="660400" cy="238125"/>
              </a:xfrm>
              <a:prstGeom prst="rect">
                <a:avLst/>
              </a:prstGeom>
            </p:spPr>
            <p:txBody>
              <a:bodyPr lIns="33867" tIns="33867" rIns="33867" bIns="33867" rtlCol="0" anchor="ctr"/>
              <a:lstStyle/>
              <a:p>
                <a:pPr algn="ctr" defTabSz="609630">
                  <a:lnSpc>
                    <a:spcPts val="1906"/>
                  </a:lnSpc>
                </a:pPr>
                <a:endParaRPr sz="1200">
                  <a:solidFill>
                    <a:prstClr val="black"/>
                  </a:solidFill>
                  <a:latin typeface="Calibri"/>
                </a:endParaRPr>
              </a:p>
            </p:txBody>
          </p:sp>
        </p:grpSp>
      </p:grpSp>
      <p:grpSp>
        <p:nvGrpSpPr>
          <p:cNvPr id="18" name="Group 18">
            <a:extLst>
              <a:ext uri="{FF2B5EF4-FFF2-40B4-BE49-F238E27FC236}">
                <a16:creationId xmlns:a16="http://schemas.microsoft.com/office/drawing/2014/main" id="{DF66E06E-8D0D-77BF-D2FA-1726D22CC833}"/>
              </a:ext>
            </a:extLst>
          </p:cNvPr>
          <p:cNvGrpSpPr/>
          <p:nvPr/>
        </p:nvGrpSpPr>
        <p:grpSpPr>
          <a:xfrm>
            <a:off x="1068148" y="473836"/>
            <a:ext cx="8280400" cy="5246235"/>
            <a:chOff x="-110836" y="-1412993"/>
            <a:chExt cx="16560800" cy="3200042"/>
          </a:xfrm>
        </p:grpSpPr>
        <p:sp>
          <p:nvSpPr>
            <p:cNvPr id="19" name="TextBox 19">
              <a:extLst>
                <a:ext uri="{FF2B5EF4-FFF2-40B4-BE49-F238E27FC236}">
                  <a16:creationId xmlns:a16="http://schemas.microsoft.com/office/drawing/2014/main" id="{4F4EA5A5-2450-57C9-6AAD-160221D04E7A}"/>
                </a:ext>
              </a:extLst>
            </p:cNvPr>
            <p:cNvSpPr txBox="1"/>
            <p:nvPr/>
          </p:nvSpPr>
          <p:spPr>
            <a:xfrm>
              <a:off x="-110836" y="-828754"/>
              <a:ext cx="16560800" cy="2615803"/>
            </a:xfrm>
            <a:prstGeom prst="rect">
              <a:avLst/>
            </a:prstGeom>
          </p:spPr>
          <p:txBody>
            <a:bodyPr wrap="square" lIns="0" tIns="0" rIns="0" bIns="0" rtlCol="0" anchor="t">
              <a:spAutoFit/>
            </a:bodyPr>
            <a:lstStyle/>
            <a:p>
              <a:pPr marL="304815" indent="-304815" defTabSz="609630">
                <a:spcBef>
                  <a:spcPct val="0"/>
                </a:spcBef>
                <a:spcAft>
                  <a:spcPts val="1200"/>
                </a:spcAft>
                <a:buFont typeface="Arial" panose="020B0604020202020204" pitchFamily="34" charset="0"/>
                <a:buChar char="•"/>
              </a:pPr>
              <a:r>
                <a:rPr lang="en-US" sz="2133" dirty="0">
                  <a:solidFill>
                    <a:srgbClr val="040B1E"/>
                  </a:solidFill>
                  <a:latin typeface="Telegraf" panose="020B0604020202020204" charset="0"/>
                  <a:ea typeface="Telegraf"/>
                  <a:cs typeface="Telegraf"/>
                  <a:sym typeface="Telegraf"/>
                </a:rPr>
                <a:t>Notices must be delivered using at least one of the following methods:</a:t>
              </a:r>
            </a:p>
            <a:p>
              <a:pPr marL="609630" lvl="1" indent="-304815" defTabSz="609630">
                <a:spcBef>
                  <a:spcPct val="0"/>
                </a:spcBef>
                <a:spcAft>
                  <a:spcPts val="1200"/>
                </a:spcAft>
                <a:buFont typeface="Arial" panose="020B0604020202020204" pitchFamily="34" charset="0"/>
                <a:buChar char="•"/>
              </a:pPr>
              <a:r>
                <a:rPr lang="en-US" sz="1867" dirty="0">
                  <a:solidFill>
                    <a:srgbClr val="040B1E"/>
                  </a:solidFill>
                  <a:latin typeface="Telegraf" panose="020B0604020202020204" charset="0"/>
                  <a:ea typeface="Telegraf"/>
                  <a:cs typeface="Telegraf"/>
                  <a:sym typeface="Telegraf"/>
                </a:rPr>
                <a:t>mail, including first class mail, registered mail, certified mail, or a delivery service;</a:t>
              </a:r>
            </a:p>
            <a:p>
              <a:pPr marL="609630" lvl="1" indent="-304815" defTabSz="609630">
                <a:spcBef>
                  <a:spcPct val="0"/>
                </a:spcBef>
                <a:spcAft>
                  <a:spcPts val="1200"/>
                </a:spcAft>
                <a:buFont typeface="Arial" panose="020B0604020202020204" pitchFamily="34" charset="0"/>
                <a:buChar char="•"/>
              </a:pPr>
              <a:r>
                <a:rPr lang="en-US" sz="1867" dirty="0">
                  <a:solidFill>
                    <a:srgbClr val="040B1E"/>
                  </a:solidFill>
                  <a:latin typeface="Telegraf" panose="020B0604020202020204" charset="0"/>
                  <a:ea typeface="Telegraf"/>
                  <a:cs typeface="Telegraf"/>
                  <a:sym typeface="Telegraf"/>
                </a:rPr>
                <a:t>delivery to the inside of the premises, in a conspicuous place;</a:t>
              </a:r>
            </a:p>
            <a:p>
              <a:pPr marL="609630" lvl="1" indent="-304815" defTabSz="609630">
                <a:spcBef>
                  <a:spcPct val="0"/>
                </a:spcBef>
                <a:spcAft>
                  <a:spcPts val="1200"/>
                </a:spcAft>
                <a:buFont typeface="Arial" panose="020B0604020202020204" pitchFamily="34" charset="0"/>
                <a:buChar char="•"/>
              </a:pPr>
              <a:r>
                <a:rPr lang="en-US" sz="1867" dirty="0">
                  <a:solidFill>
                    <a:srgbClr val="040B1E"/>
                  </a:solidFill>
                  <a:latin typeface="Telegraf" panose="020B0604020202020204" charset="0"/>
                  <a:ea typeface="Telegraf"/>
                  <a:cs typeface="Telegraf"/>
                  <a:sym typeface="Telegraf"/>
                </a:rPr>
                <a:t>hand delivery to any tenant of the premises who is 16 years of age or older; or </a:t>
              </a:r>
            </a:p>
            <a:p>
              <a:pPr marL="609630" lvl="1" indent="-304815" defTabSz="609630">
                <a:spcBef>
                  <a:spcPct val="0"/>
                </a:spcBef>
                <a:spcAft>
                  <a:spcPts val="1200"/>
                </a:spcAft>
                <a:buFont typeface="Arial" panose="020B0604020202020204" pitchFamily="34" charset="0"/>
                <a:buChar char="•"/>
              </a:pPr>
              <a:r>
                <a:rPr lang="en-US" sz="1867" dirty="0">
                  <a:solidFill>
                    <a:srgbClr val="040B1E"/>
                  </a:solidFill>
                  <a:latin typeface="Telegraf" panose="020B0604020202020204" charset="0"/>
                  <a:ea typeface="Telegraf"/>
                  <a:cs typeface="Telegraf"/>
                  <a:sym typeface="Telegraf"/>
                </a:rPr>
                <a:t>if the parties have agreed in writing, electronic communication, including e-mail or other electronic means.</a:t>
              </a:r>
            </a:p>
            <a:p>
              <a:pPr marL="304815" indent="-304815" defTabSz="609630">
                <a:spcBef>
                  <a:spcPct val="0"/>
                </a:spcBef>
                <a:spcAft>
                  <a:spcPts val="1200"/>
                </a:spcAft>
                <a:buFont typeface="Arial" panose="020B0604020202020204" pitchFamily="34" charset="0"/>
                <a:buChar char="•"/>
              </a:pPr>
              <a:r>
                <a:rPr lang="en-US" sz="2133" dirty="0">
                  <a:solidFill>
                    <a:srgbClr val="040B1E"/>
                  </a:solidFill>
                  <a:latin typeface="Telegraf" panose="020B0604020202020204" charset="0"/>
                  <a:ea typeface="Telegraf"/>
                  <a:cs typeface="Telegraf"/>
                  <a:sym typeface="Telegraf"/>
                </a:rPr>
                <a:t>If the tenant actually receives notice, method of delivery requirement doesn’t apply.</a:t>
              </a:r>
            </a:p>
            <a:p>
              <a:pPr marL="304815" indent="-304815" defTabSz="609630">
                <a:spcBef>
                  <a:spcPct val="0"/>
                </a:spcBef>
                <a:spcAft>
                  <a:spcPts val="1200"/>
                </a:spcAft>
                <a:buFont typeface="Arial" panose="020B0604020202020204" pitchFamily="34" charset="0"/>
                <a:buChar char="•"/>
              </a:pPr>
              <a:r>
                <a:rPr lang="en-US" sz="2133" dirty="0">
                  <a:solidFill>
                    <a:srgbClr val="040B1E"/>
                  </a:solidFill>
                  <a:latin typeface="Telegraf" panose="020B0604020202020204" charset="0"/>
                  <a:ea typeface="Telegraf"/>
                  <a:cs typeface="Telegraf"/>
                  <a:sym typeface="Telegraf"/>
                </a:rPr>
                <a:t>The bill essentially got rid of the old notice to vacate delivery procedures and made them simpler/easier for landlords.</a:t>
              </a:r>
            </a:p>
          </p:txBody>
        </p:sp>
        <p:sp>
          <p:nvSpPr>
            <p:cNvPr id="20" name="TextBox 20">
              <a:extLst>
                <a:ext uri="{FF2B5EF4-FFF2-40B4-BE49-F238E27FC236}">
                  <a16:creationId xmlns:a16="http://schemas.microsoft.com/office/drawing/2014/main" id="{840070FD-D965-AA28-047E-78D976C3FAA3}"/>
                </a:ext>
              </a:extLst>
            </p:cNvPr>
            <p:cNvSpPr txBox="1"/>
            <p:nvPr/>
          </p:nvSpPr>
          <p:spPr>
            <a:xfrm>
              <a:off x="0" y="-1412993"/>
              <a:ext cx="15524048" cy="422402"/>
            </a:xfrm>
            <a:prstGeom prst="rect">
              <a:avLst/>
            </a:prstGeom>
          </p:spPr>
          <p:txBody>
            <a:bodyPr lIns="0" tIns="0" rIns="0" bIns="0" rtlCol="0" anchor="t">
              <a:spAutoFit/>
            </a:bodyPr>
            <a:lstStyle/>
            <a:p>
              <a:pPr defTabSz="609630">
                <a:lnSpc>
                  <a:spcPts val="5390"/>
                </a:lnSpc>
                <a:spcBef>
                  <a:spcPct val="0"/>
                </a:spcBef>
              </a:pPr>
              <a:r>
                <a:rPr lang="en-US" sz="4800" b="1" dirty="0">
                  <a:solidFill>
                    <a:srgbClr val="040B1E"/>
                  </a:solidFill>
                  <a:latin typeface="Telegraf Bold"/>
                  <a:ea typeface="Telegraf Bold"/>
                  <a:cs typeface="Telegraf Bold"/>
                  <a:sym typeface="Telegraf Bold"/>
                </a:rPr>
                <a:t>Delivery of NTV</a:t>
              </a:r>
              <a:endParaRPr lang="en-US" sz="4492" b="1" dirty="0">
                <a:solidFill>
                  <a:srgbClr val="040B1E"/>
                </a:solidFill>
                <a:latin typeface="Telegraf Bold"/>
                <a:ea typeface="Telegraf Bold"/>
                <a:cs typeface="Telegraf Bold"/>
                <a:sym typeface="Telegraf Bold"/>
              </a:endParaRPr>
            </a:p>
          </p:txBody>
        </p:sp>
      </p:grpSp>
    </p:spTree>
    <p:extLst>
      <p:ext uri="{BB962C8B-B14F-4D97-AF65-F5344CB8AC3E}">
        <p14:creationId xmlns:p14="http://schemas.microsoft.com/office/powerpoint/2010/main" val="345962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C4126-EC13-3933-71FD-3A8A5B719E73}"/>
            </a:ext>
          </a:extLst>
        </p:cNvPr>
        <p:cNvGrpSpPr/>
        <p:nvPr/>
      </p:nvGrpSpPr>
      <p:grpSpPr>
        <a:xfrm>
          <a:off x="0" y="0"/>
          <a:ext cx="0" cy="0"/>
          <a:chOff x="0" y="0"/>
          <a:chExt cx="0" cy="0"/>
        </a:xfrm>
      </p:grpSpPr>
      <p:sp>
        <p:nvSpPr>
          <p:cNvPr id="4" name="TextBox 20">
            <a:extLst>
              <a:ext uri="{FF2B5EF4-FFF2-40B4-BE49-F238E27FC236}">
                <a16:creationId xmlns:a16="http://schemas.microsoft.com/office/drawing/2014/main" id="{CA8C9DB7-5C0D-D247-A8E8-1D83B35A30B0}"/>
              </a:ext>
            </a:extLst>
          </p:cNvPr>
          <p:cNvSpPr txBox="1"/>
          <p:nvPr/>
        </p:nvSpPr>
        <p:spPr>
          <a:xfrm>
            <a:off x="3149600" y="431800"/>
            <a:ext cx="8498624" cy="3388620"/>
          </a:xfrm>
          <a:prstGeom prst="rect">
            <a:avLst/>
          </a:prstGeom>
        </p:spPr>
        <p:txBody>
          <a:bodyPr wrap="square" lIns="0" tIns="0" rIns="0" bIns="0" rtlCol="0" anchor="t">
            <a:spAutoFit/>
          </a:bodyPr>
          <a:lstStyle/>
          <a:p>
            <a:pPr defTabSz="609630">
              <a:lnSpc>
                <a:spcPts val="5390"/>
              </a:lnSpc>
              <a:spcBef>
                <a:spcPct val="0"/>
              </a:spcBef>
              <a:defRPr/>
            </a:pPr>
            <a:r>
              <a:rPr lang="en-US" sz="2933" b="1" dirty="0">
                <a:solidFill>
                  <a:srgbClr val="040B1E"/>
                </a:solidFill>
                <a:latin typeface="Telegraf Bold"/>
                <a:ea typeface="Telegraf Bold"/>
                <a:cs typeface="Telegraf Bold"/>
                <a:sym typeface="Telegraf Bold"/>
              </a:rPr>
              <a:t>The tenant has not been previously late with rent, but the landlord thinks it will continue to be a problem since they’ve lost their job and wants to do a notice to vacate </a:t>
            </a:r>
            <a:r>
              <a:rPr lang="en-US" sz="2933" b="1" dirty="0" err="1">
                <a:solidFill>
                  <a:srgbClr val="040B1E"/>
                </a:solidFill>
                <a:latin typeface="Telegraf Bold"/>
                <a:ea typeface="Telegraf Bold"/>
                <a:cs typeface="Telegraf Bold"/>
                <a:sym typeface="Telegraf Bold"/>
              </a:rPr>
              <a:t>instea</a:t>
            </a:r>
            <a:r>
              <a:rPr lang="en-US" sz="2933" b="1" dirty="0">
                <a:solidFill>
                  <a:srgbClr val="040B1E"/>
                </a:solidFill>
                <a:latin typeface="Telegraf Bold"/>
                <a:ea typeface="Telegraf Bold"/>
                <a:cs typeface="Telegraf Bold"/>
                <a:sym typeface="Telegraf Bold"/>
              </a:rPr>
              <a:t>d of a notice to pay or vacate. Can the landlord choose to do this?</a:t>
            </a:r>
          </a:p>
        </p:txBody>
      </p:sp>
      <p:pic>
        <p:nvPicPr>
          <p:cNvPr id="6" name="Picture 5" descr="A cartoon character leaning on a question mark&#10;&#10;AI-generated content may be incorrect.">
            <a:extLst>
              <a:ext uri="{FF2B5EF4-FFF2-40B4-BE49-F238E27FC236}">
                <a16:creationId xmlns:a16="http://schemas.microsoft.com/office/drawing/2014/main" id="{550D1341-DE22-FEF1-5AD2-58843D0AC7C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06400" y="225892"/>
            <a:ext cx="2486601" cy="2486601"/>
          </a:xfrm>
          <a:prstGeom prst="rect">
            <a:avLst/>
          </a:prstGeom>
        </p:spPr>
      </p:pic>
    </p:spTree>
    <p:extLst>
      <p:ext uri="{BB962C8B-B14F-4D97-AF65-F5344CB8AC3E}">
        <p14:creationId xmlns:p14="http://schemas.microsoft.com/office/powerpoint/2010/main" val="3905884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13062</TotalTime>
  <Words>7546</Words>
  <Application>Microsoft Office PowerPoint</Application>
  <PresentationFormat>Widescreen</PresentationFormat>
  <Paragraphs>446</Paragraphs>
  <Slides>60</Slides>
  <Notes>46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Aptos</vt:lpstr>
      <vt:lpstr>Aptos Display</vt:lpstr>
      <vt:lpstr>Arial</vt:lpstr>
      <vt:lpstr>Calibri</vt:lpstr>
      <vt:lpstr>Calibri Light</vt:lpstr>
      <vt:lpstr>Telegraf</vt:lpstr>
      <vt:lpstr>Telegraf Bold</vt:lpstr>
      <vt:lpstr>Office Theme</vt:lpstr>
      <vt:lpstr>Retrospect</vt:lpstr>
      <vt:lpstr>1_Office Theme</vt:lpstr>
      <vt:lpstr>Evictions – Legislative Update STJPCA Fall 2025</vt:lpstr>
      <vt:lpstr>Resources</vt:lpstr>
      <vt:lpstr>Agenda</vt:lpstr>
      <vt:lpstr>SB 38</vt:lpstr>
      <vt:lpstr>PowerPoint Presentation</vt:lpstr>
      <vt:lpstr>Texas &amp; Federal Holidays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SB 1333 – “Squatter Bill”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Evictions – Legislative Update STJPCA Fall 2025</dc:title>
  <dc:creator>Tucker, Bronson T</dc:creator>
  <cp:lastModifiedBy>Cynthia Rosales</cp:lastModifiedBy>
  <cp:revision>5</cp:revision>
  <dcterms:created xsi:type="dcterms:W3CDTF">2025-08-05T14:23:20Z</dcterms:created>
  <dcterms:modified xsi:type="dcterms:W3CDTF">2025-11-05T22:16:34Z</dcterms:modified>
</cp:coreProperties>
</file>