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615" r:id="rId3"/>
    <p:sldId id="616" r:id="rId4"/>
    <p:sldId id="617" r:id="rId5"/>
    <p:sldId id="618" r:id="rId6"/>
    <p:sldId id="324" r:id="rId7"/>
    <p:sldId id="325" r:id="rId8"/>
    <p:sldId id="326" r:id="rId9"/>
    <p:sldId id="327" r:id="rId10"/>
    <p:sldId id="328" r:id="rId11"/>
    <p:sldId id="330" r:id="rId12"/>
    <p:sldId id="329" r:id="rId13"/>
    <p:sldId id="331" r:id="rId14"/>
    <p:sldId id="360" r:id="rId15"/>
    <p:sldId id="634" r:id="rId16"/>
    <p:sldId id="343" r:id="rId17"/>
    <p:sldId id="623" r:id="rId18"/>
    <p:sldId id="624" r:id="rId19"/>
    <p:sldId id="619" r:id="rId20"/>
    <p:sldId id="625" r:id="rId21"/>
    <p:sldId id="626" r:id="rId22"/>
    <p:sldId id="627" r:id="rId23"/>
    <p:sldId id="628" r:id="rId24"/>
    <p:sldId id="629" r:id="rId25"/>
    <p:sldId id="631" r:id="rId26"/>
    <p:sldId id="632" r:id="rId27"/>
    <p:sldId id="633" r:id="rId28"/>
    <p:sldId id="635" r:id="rId29"/>
    <p:sldId id="258" r:id="rId30"/>
    <p:sldId id="265" r:id="rId31"/>
    <p:sldId id="262" r:id="rId32"/>
    <p:sldId id="259" r:id="rId33"/>
    <p:sldId id="260" r:id="rId34"/>
    <p:sldId id="264" r:id="rId35"/>
    <p:sldId id="266" r:id="rId36"/>
    <p:sldId id="261"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67AE8-63F3-42BA-9838-1E2883C19BB6}" v="22" dt="2022-11-14T17:29:08.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1924" autoAdjust="0"/>
  </p:normalViewPr>
  <p:slideViewPr>
    <p:cSldViewPr snapToGrid="0">
      <p:cViewPr varScale="1">
        <p:scale>
          <a:sx n="94" d="100"/>
          <a:sy n="94" d="100"/>
        </p:scale>
        <p:origin x="10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7C720-9CB3-4CFA-AFFF-560B56D5DE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4B3704-90B6-4D36-8426-0D2F0B4BC0B6}">
      <dgm:prSet phldrT="[Text]" custT="1"/>
      <dgm:spPr/>
      <dgm:t>
        <a:bodyPr/>
        <a:lstStyle/>
        <a:p>
          <a:r>
            <a:rPr lang="en-US" sz="2800" dirty="0"/>
            <a:t>New judgment forms with the appropriate language</a:t>
          </a:r>
        </a:p>
      </dgm:t>
    </dgm:pt>
    <dgm:pt modelId="{C31EE6E8-9BFE-410D-827E-951489000B13}" type="parTrans" cxnId="{BAE824F1-2D06-47CD-8692-0763E79F6ECC}">
      <dgm:prSet/>
      <dgm:spPr/>
      <dgm:t>
        <a:bodyPr/>
        <a:lstStyle/>
        <a:p>
          <a:endParaRPr lang="en-US"/>
        </a:p>
      </dgm:t>
    </dgm:pt>
    <dgm:pt modelId="{96B307EA-7FD7-4E88-BFEA-88FEC2D6F566}" type="sibTrans" cxnId="{BAE824F1-2D06-47CD-8692-0763E79F6ECC}">
      <dgm:prSet/>
      <dgm:spPr/>
      <dgm:t>
        <a:bodyPr/>
        <a:lstStyle/>
        <a:p>
          <a:endParaRPr lang="en-US"/>
        </a:p>
      </dgm:t>
    </dgm:pt>
    <dgm:pt modelId="{B02E5C05-7433-4280-8603-C37394C8ECA7}">
      <dgm:prSet phldrT="[Text]" custT="1"/>
      <dgm:spPr/>
      <dgm:t>
        <a:bodyPr/>
        <a:lstStyle/>
        <a:p>
          <a:r>
            <a:rPr lang="en-US" sz="2800" dirty="0"/>
            <a:t>New garnishment notices</a:t>
          </a:r>
        </a:p>
      </dgm:t>
    </dgm:pt>
    <dgm:pt modelId="{439A8A67-BFF9-413C-870C-CC7062A506C4}" type="parTrans" cxnId="{AC034E60-2809-4795-81E7-AEE2F3B4DC73}">
      <dgm:prSet/>
      <dgm:spPr/>
      <dgm:t>
        <a:bodyPr/>
        <a:lstStyle/>
        <a:p>
          <a:endParaRPr lang="en-US"/>
        </a:p>
      </dgm:t>
    </dgm:pt>
    <dgm:pt modelId="{A6DE74B7-2951-4453-8733-9B545C2A1AC3}" type="sibTrans" cxnId="{AC034E60-2809-4795-81E7-AEE2F3B4DC73}">
      <dgm:prSet/>
      <dgm:spPr/>
      <dgm:t>
        <a:bodyPr/>
        <a:lstStyle/>
        <a:p>
          <a:endParaRPr lang="en-US"/>
        </a:p>
      </dgm:t>
    </dgm:pt>
    <dgm:pt modelId="{2A6656FF-CBA3-4D97-B7A8-AB75E03D50A6}">
      <dgm:prSet phldrT="[Text]" custT="1"/>
      <dgm:spPr/>
      <dgm:t>
        <a:bodyPr/>
        <a:lstStyle/>
        <a:p>
          <a:r>
            <a:rPr lang="en-US" sz="2800" dirty="0"/>
            <a:t>New receivership order</a:t>
          </a:r>
        </a:p>
      </dgm:t>
    </dgm:pt>
    <dgm:pt modelId="{EE68B3DC-5F9A-4D38-AE3D-0CEC122D82EC}" type="parTrans" cxnId="{70702865-563F-4CBB-BBC3-0416610371DD}">
      <dgm:prSet/>
      <dgm:spPr/>
      <dgm:t>
        <a:bodyPr/>
        <a:lstStyle/>
        <a:p>
          <a:endParaRPr lang="en-US"/>
        </a:p>
      </dgm:t>
    </dgm:pt>
    <dgm:pt modelId="{61D86626-1973-459A-ACAA-48B69DFC57E0}" type="sibTrans" cxnId="{70702865-563F-4CBB-BBC3-0416610371DD}">
      <dgm:prSet/>
      <dgm:spPr/>
      <dgm:t>
        <a:bodyPr/>
        <a:lstStyle/>
        <a:p>
          <a:endParaRPr lang="en-US"/>
        </a:p>
      </dgm:t>
    </dgm:pt>
    <dgm:pt modelId="{4EC1BF4D-BE1D-40A1-93D5-3CD184E4BD9C}">
      <dgm:prSet phldrT="[Text]" custT="1"/>
      <dgm:spPr/>
      <dgm:t>
        <a:bodyPr/>
        <a:lstStyle/>
        <a:p>
          <a:r>
            <a:rPr lang="en-US" sz="2800" dirty="0"/>
            <a:t>Updated forms on TJCTC website</a:t>
          </a:r>
        </a:p>
      </dgm:t>
    </dgm:pt>
    <dgm:pt modelId="{B2437C3B-B5DD-4119-8A0A-0A81FDD514C3}" type="parTrans" cxnId="{6A4425BE-C9CE-43BF-B996-B59975671579}">
      <dgm:prSet/>
      <dgm:spPr/>
      <dgm:t>
        <a:bodyPr/>
        <a:lstStyle/>
        <a:p>
          <a:endParaRPr lang="en-US"/>
        </a:p>
      </dgm:t>
    </dgm:pt>
    <dgm:pt modelId="{27ED25EF-F9E1-4523-B93A-37138B6ABCE4}" type="sibTrans" cxnId="{6A4425BE-C9CE-43BF-B996-B59975671579}">
      <dgm:prSet/>
      <dgm:spPr/>
      <dgm:t>
        <a:bodyPr/>
        <a:lstStyle/>
        <a:p>
          <a:endParaRPr lang="en-US"/>
        </a:p>
      </dgm:t>
    </dgm:pt>
    <dgm:pt modelId="{6F508210-680F-4101-8FB2-B9663052618E}">
      <dgm:prSet phldrT="[Text]" custT="1"/>
      <dgm:spPr/>
      <dgm:t>
        <a:bodyPr/>
        <a:lstStyle/>
        <a:p>
          <a:r>
            <a:rPr lang="en-US" sz="2800" dirty="0"/>
            <a:t>Exempt property hearings</a:t>
          </a:r>
        </a:p>
      </dgm:t>
    </dgm:pt>
    <dgm:pt modelId="{A75B8BCD-CAA9-4685-ABEB-E590A3E934F0}" type="parTrans" cxnId="{BE9BEC15-F259-42B7-B2E8-2F4773F1E8CA}">
      <dgm:prSet/>
      <dgm:spPr/>
      <dgm:t>
        <a:bodyPr/>
        <a:lstStyle/>
        <a:p>
          <a:endParaRPr lang="en-US"/>
        </a:p>
      </dgm:t>
    </dgm:pt>
    <dgm:pt modelId="{4787518C-CDB1-4A1A-9F79-21858187AF1C}" type="sibTrans" cxnId="{BE9BEC15-F259-42B7-B2E8-2F4773F1E8CA}">
      <dgm:prSet/>
      <dgm:spPr/>
      <dgm:t>
        <a:bodyPr/>
        <a:lstStyle/>
        <a:p>
          <a:endParaRPr lang="en-US"/>
        </a:p>
      </dgm:t>
    </dgm:pt>
    <dgm:pt modelId="{790000FB-A6F0-4FDF-928E-FDF1D2B08ACE}">
      <dgm:prSet phldrT="[Text]" custT="1"/>
      <dgm:spPr/>
      <dgm:t>
        <a:bodyPr/>
        <a:lstStyle/>
        <a:p>
          <a:r>
            <a:rPr lang="en-US" sz="2800" dirty="0"/>
            <a:t>Notice of Protected Property Rights, Protected Property Claim Form, and Instructions must be served by receiver or judgment creditor on the judgment debtor</a:t>
          </a:r>
        </a:p>
      </dgm:t>
    </dgm:pt>
    <dgm:pt modelId="{9341F024-8622-433B-9413-3EAAAA23C425}" type="parTrans" cxnId="{3D5DC1B3-C49E-4498-8D16-812CE10E7AF4}">
      <dgm:prSet/>
      <dgm:spPr/>
      <dgm:t>
        <a:bodyPr/>
        <a:lstStyle/>
        <a:p>
          <a:endParaRPr lang="en-US"/>
        </a:p>
      </dgm:t>
    </dgm:pt>
    <dgm:pt modelId="{FEBE36EB-ABB6-4A23-AD34-732BA03DA78B}" type="sibTrans" cxnId="{3D5DC1B3-C49E-4498-8D16-812CE10E7AF4}">
      <dgm:prSet/>
      <dgm:spPr/>
      <dgm:t>
        <a:bodyPr/>
        <a:lstStyle/>
        <a:p>
          <a:endParaRPr lang="en-US"/>
        </a:p>
      </dgm:t>
    </dgm:pt>
    <dgm:pt modelId="{FA58445F-81AA-46D5-879F-347C19992A1E}" type="pres">
      <dgm:prSet presAssocID="{AB17C720-9CB3-4CFA-AFFF-560B56D5DE03}" presName="linear" presStyleCnt="0">
        <dgm:presLayoutVars>
          <dgm:dir/>
          <dgm:animLvl val="lvl"/>
          <dgm:resizeHandles val="exact"/>
        </dgm:presLayoutVars>
      </dgm:prSet>
      <dgm:spPr/>
      <dgm:t>
        <a:bodyPr/>
        <a:lstStyle/>
        <a:p>
          <a:endParaRPr lang="en-US"/>
        </a:p>
      </dgm:t>
    </dgm:pt>
    <dgm:pt modelId="{FF89622C-9B15-461D-B4A8-5A4D7D768C7C}" type="pres">
      <dgm:prSet presAssocID="{974B3704-90B6-4D36-8426-0D2F0B4BC0B6}" presName="parentLin" presStyleCnt="0"/>
      <dgm:spPr/>
    </dgm:pt>
    <dgm:pt modelId="{FB814665-57DA-40BD-95A2-49DA0C0617C8}" type="pres">
      <dgm:prSet presAssocID="{974B3704-90B6-4D36-8426-0D2F0B4BC0B6}" presName="parentLeftMargin" presStyleLbl="node1" presStyleIdx="0" presStyleCnt="4"/>
      <dgm:spPr/>
      <dgm:t>
        <a:bodyPr/>
        <a:lstStyle/>
        <a:p>
          <a:endParaRPr lang="en-US"/>
        </a:p>
      </dgm:t>
    </dgm:pt>
    <dgm:pt modelId="{5672027A-DC71-415D-AEE7-D5435D0D04A6}" type="pres">
      <dgm:prSet presAssocID="{974B3704-90B6-4D36-8426-0D2F0B4BC0B6}" presName="parentText" presStyleLbl="node1" presStyleIdx="0" presStyleCnt="4" custScaleX="113195" custLinFactNeighborY="-4069">
        <dgm:presLayoutVars>
          <dgm:chMax val="0"/>
          <dgm:bulletEnabled val="1"/>
        </dgm:presLayoutVars>
      </dgm:prSet>
      <dgm:spPr/>
      <dgm:t>
        <a:bodyPr/>
        <a:lstStyle/>
        <a:p>
          <a:endParaRPr lang="en-US"/>
        </a:p>
      </dgm:t>
    </dgm:pt>
    <dgm:pt modelId="{7C5CB476-50E9-498A-92BA-1014D3955F10}" type="pres">
      <dgm:prSet presAssocID="{974B3704-90B6-4D36-8426-0D2F0B4BC0B6}" presName="negativeSpace" presStyleCnt="0"/>
      <dgm:spPr/>
    </dgm:pt>
    <dgm:pt modelId="{23A3C59A-03D8-4FC5-89E7-7DDD52043A13}" type="pres">
      <dgm:prSet presAssocID="{974B3704-90B6-4D36-8426-0D2F0B4BC0B6}" presName="childText" presStyleLbl="conFgAcc1" presStyleIdx="0" presStyleCnt="4">
        <dgm:presLayoutVars>
          <dgm:bulletEnabled val="1"/>
        </dgm:presLayoutVars>
      </dgm:prSet>
      <dgm:spPr/>
      <dgm:t>
        <a:bodyPr/>
        <a:lstStyle/>
        <a:p>
          <a:endParaRPr lang="en-US"/>
        </a:p>
      </dgm:t>
    </dgm:pt>
    <dgm:pt modelId="{93F572BF-0570-49F8-B9B6-61FF8B36EE59}" type="pres">
      <dgm:prSet presAssocID="{96B307EA-7FD7-4E88-BFEA-88FEC2D6F566}" presName="spaceBetweenRectangles" presStyleCnt="0"/>
      <dgm:spPr/>
    </dgm:pt>
    <dgm:pt modelId="{69DD0525-3742-44E8-AFB7-2CFDDFBCD0D7}" type="pres">
      <dgm:prSet presAssocID="{B02E5C05-7433-4280-8603-C37394C8ECA7}" presName="parentLin" presStyleCnt="0"/>
      <dgm:spPr/>
    </dgm:pt>
    <dgm:pt modelId="{6649B3F3-B5C9-49D5-9AF8-BF20ED2CE33E}" type="pres">
      <dgm:prSet presAssocID="{B02E5C05-7433-4280-8603-C37394C8ECA7}" presName="parentLeftMargin" presStyleLbl="node1" presStyleIdx="0" presStyleCnt="4"/>
      <dgm:spPr/>
      <dgm:t>
        <a:bodyPr/>
        <a:lstStyle/>
        <a:p>
          <a:endParaRPr lang="en-US"/>
        </a:p>
      </dgm:t>
    </dgm:pt>
    <dgm:pt modelId="{9EBDE4E5-2078-44C6-AB0A-A0EA5C2F47CB}" type="pres">
      <dgm:prSet presAssocID="{B02E5C05-7433-4280-8603-C37394C8ECA7}" presName="parentText" presStyleLbl="node1" presStyleIdx="1" presStyleCnt="4" custScaleX="57073" custLinFactNeighborY="3052">
        <dgm:presLayoutVars>
          <dgm:chMax val="0"/>
          <dgm:bulletEnabled val="1"/>
        </dgm:presLayoutVars>
      </dgm:prSet>
      <dgm:spPr/>
      <dgm:t>
        <a:bodyPr/>
        <a:lstStyle/>
        <a:p>
          <a:endParaRPr lang="en-US"/>
        </a:p>
      </dgm:t>
    </dgm:pt>
    <dgm:pt modelId="{F03AEBC8-FD70-4EE3-A996-351738699224}" type="pres">
      <dgm:prSet presAssocID="{B02E5C05-7433-4280-8603-C37394C8ECA7}" presName="negativeSpace" presStyleCnt="0"/>
      <dgm:spPr/>
    </dgm:pt>
    <dgm:pt modelId="{D57431E9-570E-479F-8841-FF7CB1E5D141}" type="pres">
      <dgm:prSet presAssocID="{B02E5C05-7433-4280-8603-C37394C8ECA7}" presName="childText" presStyleLbl="conFgAcc1" presStyleIdx="1" presStyleCnt="4">
        <dgm:presLayoutVars>
          <dgm:bulletEnabled val="1"/>
        </dgm:presLayoutVars>
      </dgm:prSet>
      <dgm:spPr/>
    </dgm:pt>
    <dgm:pt modelId="{03FB0F76-7B35-4F92-8863-DF61B7675B81}" type="pres">
      <dgm:prSet presAssocID="{A6DE74B7-2951-4453-8733-9B545C2A1AC3}" presName="spaceBetweenRectangles" presStyleCnt="0"/>
      <dgm:spPr/>
    </dgm:pt>
    <dgm:pt modelId="{E0B8E704-6DF4-422C-850D-F31C003F2F7C}" type="pres">
      <dgm:prSet presAssocID="{2A6656FF-CBA3-4D97-B7A8-AB75E03D50A6}" presName="parentLin" presStyleCnt="0"/>
      <dgm:spPr/>
    </dgm:pt>
    <dgm:pt modelId="{E44E0A08-C4D1-42EE-83E4-A25F9873346F}" type="pres">
      <dgm:prSet presAssocID="{2A6656FF-CBA3-4D97-B7A8-AB75E03D50A6}" presName="parentLeftMargin" presStyleLbl="node1" presStyleIdx="1" presStyleCnt="4"/>
      <dgm:spPr/>
      <dgm:t>
        <a:bodyPr/>
        <a:lstStyle/>
        <a:p>
          <a:endParaRPr lang="en-US"/>
        </a:p>
      </dgm:t>
    </dgm:pt>
    <dgm:pt modelId="{7A3D635D-B9EE-418D-81C2-7E0B99A573E9}" type="pres">
      <dgm:prSet presAssocID="{2A6656FF-CBA3-4D97-B7A8-AB75E03D50A6}" presName="parentText" presStyleLbl="node1" presStyleIdx="2" presStyleCnt="4" custScaleX="52286" custLinFactNeighborX="0" custLinFactNeighborY="-3052">
        <dgm:presLayoutVars>
          <dgm:chMax val="0"/>
          <dgm:bulletEnabled val="1"/>
        </dgm:presLayoutVars>
      </dgm:prSet>
      <dgm:spPr/>
      <dgm:t>
        <a:bodyPr/>
        <a:lstStyle/>
        <a:p>
          <a:endParaRPr lang="en-US"/>
        </a:p>
      </dgm:t>
    </dgm:pt>
    <dgm:pt modelId="{36B630E0-92C0-4928-8DDA-FA2E597421B4}" type="pres">
      <dgm:prSet presAssocID="{2A6656FF-CBA3-4D97-B7A8-AB75E03D50A6}" presName="negativeSpace" presStyleCnt="0"/>
      <dgm:spPr/>
    </dgm:pt>
    <dgm:pt modelId="{2A898D0B-7864-45EC-BB43-B30C506011F2}" type="pres">
      <dgm:prSet presAssocID="{2A6656FF-CBA3-4D97-B7A8-AB75E03D50A6}" presName="childText" presStyleLbl="conFgAcc1" presStyleIdx="2" presStyleCnt="4">
        <dgm:presLayoutVars>
          <dgm:bulletEnabled val="1"/>
        </dgm:presLayoutVars>
      </dgm:prSet>
      <dgm:spPr/>
    </dgm:pt>
    <dgm:pt modelId="{0D3E6224-45E8-4A08-AF53-BE4124A664EB}" type="pres">
      <dgm:prSet presAssocID="{61D86626-1973-459A-ACAA-48B69DFC57E0}" presName="spaceBetweenRectangles" presStyleCnt="0"/>
      <dgm:spPr/>
    </dgm:pt>
    <dgm:pt modelId="{8FB1D4F6-AF6C-47FD-BB5F-B3FF5862FEFF}" type="pres">
      <dgm:prSet presAssocID="{6F508210-680F-4101-8FB2-B9663052618E}" presName="parentLin" presStyleCnt="0"/>
      <dgm:spPr/>
    </dgm:pt>
    <dgm:pt modelId="{D1803089-EA9C-4FC3-8980-D5ACB6463007}" type="pres">
      <dgm:prSet presAssocID="{6F508210-680F-4101-8FB2-B9663052618E}" presName="parentLeftMargin" presStyleLbl="node1" presStyleIdx="2" presStyleCnt="4"/>
      <dgm:spPr/>
      <dgm:t>
        <a:bodyPr/>
        <a:lstStyle/>
        <a:p>
          <a:endParaRPr lang="en-US"/>
        </a:p>
      </dgm:t>
    </dgm:pt>
    <dgm:pt modelId="{435B0BB3-01D2-486F-A6F4-73059894F5C8}" type="pres">
      <dgm:prSet presAssocID="{6F508210-680F-4101-8FB2-B9663052618E}" presName="parentText" presStyleLbl="node1" presStyleIdx="3" presStyleCnt="4" custScaleX="56455" custLinFactNeighborX="1081" custLinFactNeighborY="-3052">
        <dgm:presLayoutVars>
          <dgm:chMax val="0"/>
          <dgm:bulletEnabled val="1"/>
        </dgm:presLayoutVars>
      </dgm:prSet>
      <dgm:spPr/>
      <dgm:t>
        <a:bodyPr/>
        <a:lstStyle/>
        <a:p>
          <a:endParaRPr lang="en-US"/>
        </a:p>
      </dgm:t>
    </dgm:pt>
    <dgm:pt modelId="{3F7D30E5-3D2A-4707-BC8D-C350D985FB2C}" type="pres">
      <dgm:prSet presAssocID="{6F508210-680F-4101-8FB2-B9663052618E}" presName="negativeSpace" presStyleCnt="0"/>
      <dgm:spPr/>
    </dgm:pt>
    <dgm:pt modelId="{72C3A1B9-0695-4757-A029-19FC5829DE0B}" type="pres">
      <dgm:prSet presAssocID="{6F508210-680F-4101-8FB2-B9663052618E}" presName="childText" presStyleLbl="conFgAcc1" presStyleIdx="3" presStyleCnt="4" custScaleY="124387">
        <dgm:presLayoutVars>
          <dgm:bulletEnabled val="1"/>
        </dgm:presLayoutVars>
      </dgm:prSet>
      <dgm:spPr/>
      <dgm:t>
        <a:bodyPr/>
        <a:lstStyle/>
        <a:p>
          <a:endParaRPr lang="en-US"/>
        </a:p>
      </dgm:t>
    </dgm:pt>
  </dgm:ptLst>
  <dgm:cxnLst>
    <dgm:cxn modelId="{DEE7F35C-EA0F-47E0-8CCD-2BD91D6CB284}" type="presOf" srcId="{4EC1BF4D-BE1D-40A1-93D5-3CD184E4BD9C}" destId="{23A3C59A-03D8-4FC5-89E7-7DDD52043A13}" srcOrd="0" destOrd="0" presId="urn:microsoft.com/office/officeart/2005/8/layout/list1"/>
    <dgm:cxn modelId="{70702865-563F-4CBB-BBC3-0416610371DD}" srcId="{AB17C720-9CB3-4CFA-AFFF-560B56D5DE03}" destId="{2A6656FF-CBA3-4D97-B7A8-AB75E03D50A6}" srcOrd="2" destOrd="0" parTransId="{EE68B3DC-5F9A-4D38-AE3D-0CEC122D82EC}" sibTransId="{61D86626-1973-459A-ACAA-48B69DFC57E0}"/>
    <dgm:cxn modelId="{18FC55B2-9049-4160-B5F0-137C8E5D9EC2}" type="presOf" srcId="{2A6656FF-CBA3-4D97-B7A8-AB75E03D50A6}" destId="{7A3D635D-B9EE-418D-81C2-7E0B99A573E9}" srcOrd="1" destOrd="0" presId="urn:microsoft.com/office/officeart/2005/8/layout/list1"/>
    <dgm:cxn modelId="{6A4425BE-C9CE-43BF-B996-B59975671579}" srcId="{974B3704-90B6-4D36-8426-0D2F0B4BC0B6}" destId="{4EC1BF4D-BE1D-40A1-93D5-3CD184E4BD9C}" srcOrd="0" destOrd="0" parTransId="{B2437C3B-B5DD-4119-8A0A-0A81FDD514C3}" sibTransId="{27ED25EF-F9E1-4523-B93A-37138B6ABCE4}"/>
    <dgm:cxn modelId="{DC1C4D3A-43B2-45EB-BD6B-DAE00B15651E}" type="presOf" srcId="{974B3704-90B6-4D36-8426-0D2F0B4BC0B6}" destId="{FB814665-57DA-40BD-95A2-49DA0C0617C8}" srcOrd="0" destOrd="0" presId="urn:microsoft.com/office/officeart/2005/8/layout/list1"/>
    <dgm:cxn modelId="{3D5DC1B3-C49E-4498-8D16-812CE10E7AF4}" srcId="{6F508210-680F-4101-8FB2-B9663052618E}" destId="{790000FB-A6F0-4FDF-928E-FDF1D2B08ACE}" srcOrd="0" destOrd="0" parTransId="{9341F024-8622-433B-9413-3EAAAA23C425}" sibTransId="{FEBE36EB-ABB6-4A23-AD34-732BA03DA78B}"/>
    <dgm:cxn modelId="{53BE37CF-F5B3-418A-A3A8-A92F567215A9}" type="presOf" srcId="{790000FB-A6F0-4FDF-928E-FDF1D2B08ACE}" destId="{72C3A1B9-0695-4757-A029-19FC5829DE0B}" srcOrd="0" destOrd="0" presId="urn:microsoft.com/office/officeart/2005/8/layout/list1"/>
    <dgm:cxn modelId="{BE9BEC15-F259-42B7-B2E8-2F4773F1E8CA}" srcId="{AB17C720-9CB3-4CFA-AFFF-560B56D5DE03}" destId="{6F508210-680F-4101-8FB2-B9663052618E}" srcOrd="3" destOrd="0" parTransId="{A75B8BCD-CAA9-4685-ABEB-E590A3E934F0}" sibTransId="{4787518C-CDB1-4A1A-9F79-21858187AF1C}"/>
    <dgm:cxn modelId="{91E01BAD-4AF9-418C-82FF-B3CF99BAE35A}" type="presOf" srcId="{AB17C720-9CB3-4CFA-AFFF-560B56D5DE03}" destId="{FA58445F-81AA-46D5-879F-347C19992A1E}" srcOrd="0" destOrd="0" presId="urn:microsoft.com/office/officeart/2005/8/layout/list1"/>
    <dgm:cxn modelId="{70BC23F4-BD61-4075-9C64-328D7ACBD1C0}" type="presOf" srcId="{B02E5C05-7433-4280-8603-C37394C8ECA7}" destId="{6649B3F3-B5C9-49D5-9AF8-BF20ED2CE33E}" srcOrd="0" destOrd="0" presId="urn:microsoft.com/office/officeart/2005/8/layout/list1"/>
    <dgm:cxn modelId="{15D7B5AF-F2D7-42B2-BE30-3CEBB444BA4E}" type="presOf" srcId="{974B3704-90B6-4D36-8426-0D2F0B4BC0B6}" destId="{5672027A-DC71-415D-AEE7-D5435D0D04A6}" srcOrd="1" destOrd="0" presId="urn:microsoft.com/office/officeart/2005/8/layout/list1"/>
    <dgm:cxn modelId="{18B001D3-B844-4C71-84B7-ED8D7C7D9AE5}" type="presOf" srcId="{2A6656FF-CBA3-4D97-B7A8-AB75E03D50A6}" destId="{E44E0A08-C4D1-42EE-83E4-A25F9873346F}" srcOrd="0" destOrd="0" presId="urn:microsoft.com/office/officeart/2005/8/layout/list1"/>
    <dgm:cxn modelId="{3744E610-B8E7-42AA-BC36-3D8FBD6A646B}" type="presOf" srcId="{B02E5C05-7433-4280-8603-C37394C8ECA7}" destId="{9EBDE4E5-2078-44C6-AB0A-A0EA5C2F47CB}" srcOrd="1" destOrd="0" presId="urn:microsoft.com/office/officeart/2005/8/layout/list1"/>
    <dgm:cxn modelId="{B7E56001-EE7C-40C8-BA3E-29C479F29584}" type="presOf" srcId="{6F508210-680F-4101-8FB2-B9663052618E}" destId="{D1803089-EA9C-4FC3-8980-D5ACB6463007}" srcOrd="0" destOrd="0" presId="urn:microsoft.com/office/officeart/2005/8/layout/list1"/>
    <dgm:cxn modelId="{AC034E60-2809-4795-81E7-AEE2F3B4DC73}" srcId="{AB17C720-9CB3-4CFA-AFFF-560B56D5DE03}" destId="{B02E5C05-7433-4280-8603-C37394C8ECA7}" srcOrd="1" destOrd="0" parTransId="{439A8A67-BFF9-413C-870C-CC7062A506C4}" sibTransId="{A6DE74B7-2951-4453-8733-9B545C2A1AC3}"/>
    <dgm:cxn modelId="{BAE824F1-2D06-47CD-8692-0763E79F6ECC}" srcId="{AB17C720-9CB3-4CFA-AFFF-560B56D5DE03}" destId="{974B3704-90B6-4D36-8426-0D2F0B4BC0B6}" srcOrd="0" destOrd="0" parTransId="{C31EE6E8-9BFE-410D-827E-951489000B13}" sibTransId="{96B307EA-7FD7-4E88-BFEA-88FEC2D6F566}"/>
    <dgm:cxn modelId="{7889D4E8-0A01-4B0D-887B-5960DDE4342D}" type="presOf" srcId="{6F508210-680F-4101-8FB2-B9663052618E}" destId="{435B0BB3-01D2-486F-A6F4-73059894F5C8}" srcOrd="1" destOrd="0" presId="urn:microsoft.com/office/officeart/2005/8/layout/list1"/>
    <dgm:cxn modelId="{7947E9AD-AD73-4694-905A-4FC99ABA4637}" type="presParOf" srcId="{FA58445F-81AA-46D5-879F-347C19992A1E}" destId="{FF89622C-9B15-461D-B4A8-5A4D7D768C7C}" srcOrd="0" destOrd="0" presId="urn:microsoft.com/office/officeart/2005/8/layout/list1"/>
    <dgm:cxn modelId="{C2BF5C00-50AC-4179-98DB-CC022DE3CEBC}" type="presParOf" srcId="{FF89622C-9B15-461D-B4A8-5A4D7D768C7C}" destId="{FB814665-57DA-40BD-95A2-49DA0C0617C8}" srcOrd="0" destOrd="0" presId="urn:microsoft.com/office/officeart/2005/8/layout/list1"/>
    <dgm:cxn modelId="{70888120-DE65-4CC3-9FB6-CBBDFFA06152}" type="presParOf" srcId="{FF89622C-9B15-461D-B4A8-5A4D7D768C7C}" destId="{5672027A-DC71-415D-AEE7-D5435D0D04A6}" srcOrd="1" destOrd="0" presId="urn:microsoft.com/office/officeart/2005/8/layout/list1"/>
    <dgm:cxn modelId="{77FC0895-9972-451C-B74D-2481B72F82B3}" type="presParOf" srcId="{FA58445F-81AA-46D5-879F-347C19992A1E}" destId="{7C5CB476-50E9-498A-92BA-1014D3955F10}" srcOrd="1" destOrd="0" presId="urn:microsoft.com/office/officeart/2005/8/layout/list1"/>
    <dgm:cxn modelId="{8508C389-0718-4954-90E4-BFFF88842059}" type="presParOf" srcId="{FA58445F-81AA-46D5-879F-347C19992A1E}" destId="{23A3C59A-03D8-4FC5-89E7-7DDD52043A13}" srcOrd="2" destOrd="0" presId="urn:microsoft.com/office/officeart/2005/8/layout/list1"/>
    <dgm:cxn modelId="{830FED1A-4503-4DE0-926E-F7109995AE8F}" type="presParOf" srcId="{FA58445F-81AA-46D5-879F-347C19992A1E}" destId="{93F572BF-0570-49F8-B9B6-61FF8B36EE59}" srcOrd="3" destOrd="0" presId="urn:microsoft.com/office/officeart/2005/8/layout/list1"/>
    <dgm:cxn modelId="{1B47E310-68CF-4463-B93E-247FA3D9B3E1}" type="presParOf" srcId="{FA58445F-81AA-46D5-879F-347C19992A1E}" destId="{69DD0525-3742-44E8-AFB7-2CFDDFBCD0D7}" srcOrd="4" destOrd="0" presId="urn:microsoft.com/office/officeart/2005/8/layout/list1"/>
    <dgm:cxn modelId="{3C734C64-6FEE-4EEA-9C86-A6D2D2CF9777}" type="presParOf" srcId="{69DD0525-3742-44E8-AFB7-2CFDDFBCD0D7}" destId="{6649B3F3-B5C9-49D5-9AF8-BF20ED2CE33E}" srcOrd="0" destOrd="0" presId="urn:microsoft.com/office/officeart/2005/8/layout/list1"/>
    <dgm:cxn modelId="{C1C5C993-4059-4513-9544-E79E2F68F05A}" type="presParOf" srcId="{69DD0525-3742-44E8-AFB7-2CFDDFBCD0D7}" destId="{9EBDE4E5-2078-44C6-AB0A-A0EA5C2F47CB}" srcOrd="1" destOrd="0" presId="urn:microsoft.com/office/officeart/2005/8/layout/list1"/>
    <dgm:cxn modelId="{FB75C70A-CDCD-44C4-87F6-54B0E8CC296A}" type="presParOf" srcId="{FA58445F-81AA-46D5-879F-347C19992A1E}" destId="{F03AEBC8-FD70-4EE3-A996-351738699224}" srcOrd="5" destOrd="0" presId="urn:microsoft.com/office/officeart/2005/8/layout/list1"/>
    <dgm:cxn modelId="{28EDA2D8-037E-4895-A602-C8CF473383D0}" type="presParOf" srcId="{FA58445F-81AA-46D5-879F-347C19992A1E}" destId="{D57431E9-570E-479F-8841-FF7CB1E5D141}" srcOrd="6" destOrd="0" presId="urn:microsoft.com/office/officeart/2005/8/layout/list1"/>
    <dgm:cxn modelId="{F166B158-FBD3-48ED-BFF0-23C54EE1803B}" type="presParOf" srcId="{FA58445F-81AA-46D5-879F-347C19992A1E}" destId="{03FB0F76-7B35-4F92-8863-DF61B7675B81}" srcOrd="7" destOrd="0" presId="urn:microsoft.com/office/officeart/2005/8/layout/list1"/>
    <dgm:cxn modelId="{3C217FE4-19FA-4324-BA20-7D397E2CDD13}" type="presParOf" srcId="{FA58445F-81AA-46D5-879F-347C19992A1E}" destId="{E0B8E704-6DF4-422C-850D-F31C003F2F7C}" srcOrd="8" destOrd="0" presId="urn:microsoft.com/office/officeart/2005/8/layout/list1"/>
    <dgm:cxn modelId="{184DA6AE-C5B2-4D48-A30F-984425C53B19}" type="presParOf" srcId="{E0B8E704-6DF4-422C-850D-F31C003F2F7C}" destId="{E44E0A08-C4D1-42EE-83E4-A25F9873346F}" srcOrd="0" destOrd="0" presId="urn:microsoft.com/office/officeart/2005/8/layout/list1"/>
    <dgm:cxn modelId="{F18856EE-4FAD-465B-904F-B6F52B379157}" type="presParOf" srcId="{E0B8E704-6DF4-422C-850D-F31C003F2F7C}" destId="{7A3D635D-B9EE-418D-81C2-7E0B99A573E9}" srcOrd="1" destOrd="0" presId="urn:microsoft.com/office/officeart/2005/8/layout/list1"/>
    <dgm:cxn modelId="{6D5C0B94-9754-4276-8795-DF9F2A4DA11F}" type="presParOf" srcId="{FA58445F-81AA-46D5-879F-347C19992A1E}" destId="{36B630E0-92C0-4928-8DDA-FA2E597421B4}" srcOrd="9" destOrd="0" presId="urn:microsoft.com/office/officeart/2005/8/layout/list1"/>
    <dgm:cxn modelId="{F27CB539-57DF-4076-B62D-80BB44EA66D7}" type="presParOf" srcId="{FA58445F-81AA-46D5-879F-347C19992A1E}" destId="{2A898D0B-7864-45EC-BB43-B30C506011F2}" srcOrd="10" destOrd="0" presId="urn:microsoft.com/office/officeart/2005/8/layout/list1"/>
    <dgm:cxn modelId="{B881C3D7-605D-408C-A819-E2708E9EB54C}" type="presParOf" srcId="{FA58445F-81AA-46D5-879F-347C19992A1E}" destId="{0D3E6224-45E8-4A08-AF53-BE4124A664EB}" srcOrd="11" destOrd="0" presId="urn:microsoft.com/office/officeart/2005/8/layout/list1"/>
    <dgm:cxn modelId="{4F350405-07F6-4318-99E6-10D708E27203}" type="presParOf" srcId="{FA58445F-81AA-46D5-879F-347C19992A1E}" destId="{8FB1D4F6-AF6C-47FD-BB5F-B3FF5862FEFF}" srcOrd="12" destOrd="0" presId="urn:microsoft.com/office/officeart/2005/8/layout/list1"/>
    <dgm:cxn modelId="{C819F73F-57B1-4087-A693-404C5466827D}" type="presParOf" srcId="{8FB1D4F6-AF6C-47FD-BB5F-B3FF5862FEFF}" destId="{D1803089-EA9C-4FC3-8980-D5ACB6463007}" srcOrd="0" destOrd="0" presId="urn:microsoft.com/office/officeart/2005/8/layout/list1"/>
    <dgm:cxn modelId="{425C6A64-C78E-4955-BEBD-BAB9C266C9FC}" type="presParOf" srcId="{8FB1D4F6-AF6C-47FD-BB5F-B3FF5862FEFF}" destId="{435B0BB3-01D2-486F-A6F4-73059894F5C8}" srcOrd="1" destOrd="0" presId="urn:microsoft.com/office/officeart/2005/8/layout/list1"/>
    <dgm:cxn modelId="{47B01897-7F76-4829-B8C6-8C4DB2639233}" type="presParOf" srcId="{FA58445F-81AA-46D5-879F-347C19992A1E}" destId="{3F7D30E5-3D2A-4707-BC8D-C350D985FB2C}" srcOrd="13" destOrd="0" presId="urn:microsoft.com/office/officeart/2005/8/layout/list1"/>
    <dgm:cxn modelId="{0ABE545B-6FA1-42F6-8BC6-93AC5B6F465D}" type="presParOf" srcId="{FA58445F-81AA-46D5-879F-347C19992A1E}" destId="{72C3A1B9-0695-4757-A029-19FC5829DE0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3C59A-03D8-4FC5-89E7-7DDD52043A13}">
      <dsp:nvSpPr>
        <dsp:cNvPr id="0" name=""/>
        <dsp:cNvSpPr/>
      </dsp:nvSpPr>
      <dsp:spPr>
        <a:xfrm>
          <a:off x="0" y="284725"/>
          <a:ext cx="11668416" cy="9875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599" tIns="395732" rIns="905599"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Updated forms on TJCTC website</a:t>
          </a:r>
        </a:p>
      </dsp:txBody>
      <dsp:txXfrm>
        <a:off x="0" y="284725"/>
        <a:ext cx="11668416" cy="987525"/>
      </dsp:txXfrm>
    </dsp:sp>
    <dsp:sp modelId="{5672027A-DC71-415D-AEE7-D5435D0D04A6}">
      <dsp:nvSpPr>
        <dsp:cNvPr id="0" name=""/>
        <dsp:cNvSpPr/>
      </dsp:nvSpPr>
      <dsp:spPr>
        <a:xfrm>
          <a:off x="583420" y="0"/>
          <a:ext cx="9245644"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7" tIns="0" rIns="308727" bIns="0" numCol="1" spcCol="1270" anchor="ctr" anchorCtr="0">
          <a:noAutofit/>
        </a:bodyPr>
        <a:lstStyle/>
        <a:p>
          <a:pPr lvl="0" algn="l" defTabSz="1244600">
            <a:lnSpc>
              <a:spcPct val="90000"/>
            </a:lnSpc>
            <a:spcBef>
              <a:spcPct val="0"/>
            </a:spcBef>
            <a:spcAft>
              <a:spcPct val="35000"/>
            </a:spcAft>
          </a:pPr>
          <a:r>
            <a:rPr lang="en-US" sz="2800" kern="1200" dirty="0"/>
            <a:t>New judgment forms with the appropriate language</a:t>
          </a:r>
        </a:p>
      </dsp:txBody>
      <dsp:txXfrm>
        <a:off x="610800" y="27380"/>
        <a:ext cx="9190884" cy="506120"/>
      </dsp:txXfrm>
    </dsp:sp>
    <dsp:sp modelId="{D57431E9-570E-479F-8841-FF7CB1E5D141}">
      <dsp:nvSpPr>
        <dsp:cNvPr id="0" name=""/>
        <dsp:cNvSpPr/>
      </dsp:nvSpPr>
      <dsp:spPr>
        <a:xfrm>
          <a:off x="0" y="1655290"/>
          <a:ext cx="11668416" cy="47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DE4E5-2078-44C6-AB0A-A0EA5C2F47CB}">
      <dsp:nvSpPr>
        <dsp:cNvPr id="0" name=""/>
        <dsp:cNvSpPr/>
      </dsp:nvSpPr>
      <dsp:spPr>
        <a:xfrm>
          <a:off x="583420" y="1391968"/>
          <a:ext cx="4661660"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7" tIns="0" rIns="308727" bIns="0" numCol="1" spcCol="1270" anchor="ctr" anchorCtr="0">
          <a:noAutofit/>
        </a:bodyPr>
        <a:lstStyle/>
        <a:p>
          <a:pPr lvl="0" algn="l" defTabSz="1244600">
            <a:lnSpc>
              <a:spcPct val="90000"/>
            </a:lnSpc>
            <a:spcBef>
              <a:spcPct val="0"/>
            </a:spcBef>
            <a:spcAft>
              <a:spcPct val="35000"/>
            </a:spcAft>
          </a:pPr>
          <a:r>
            <a:rPr lang="en-US" sz="2800" kern="1200" dirty="0"/>
            <a:t>New garnishment notices</a:t>
          </a:r>
        </a:p>
      </dsp:txBody>
      <dsp:txXfrm>
        <a:off x="610800" y="1419348"/>
        <a:ext cx="4606900" cy="506120"/>
      </dsp:txXfrm>
    </dsp:sp>
    <dsp:sp modelId="{2A898D0B-7864-45EC-BB43-B30C506011F2}">
      <dsp:nvSpPr>
        <dsp:cNvPr id="0" name=""/>
        <dsp:cNvSpPr/>
      </dsp:nvSpPr>
      <dsp:spPr>
        <a:xfrm>
          <a:off x="0" y="2517130"/>
          <a:ext cx="11668416" cy="47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3D635D-B9EE-418D-81C2-7E0B99A573E9}">
      <dsp:nvSpPr>
        <dsp:cNvPr id="0" name=""/>
        <dsp:cNvSpPr/>
      </dsp:nvSpPr>
      <dsp:spPr>
        <a:xfrm>
          <a:off x="583420" y="2219572"/>
          <a:ext cx="4270663"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7" tIns="0" rIns="308727" bIns="0" numCol="1" spcCol="1270" anchor="ctr" anchorCtr="0">
          <a:noAutofit/>
        </a:bodyPr>
        <a:lstStyle/>
        <a:p>
          <a:pPr lvl="0" algn="l" defTabSz="1244600">
            <a:lnSpc>
              <a:spcPct val="90000"/>
            </a:lnSpc>
            <a:spcBef>
              <a:spcPct val="0"/>
            </a:spcBef>
            <a:spcAft>
              <a:spcPct val="35000"/>
            </a:spcAft>
          </a:pPr>
          <a:r>
            <a:rPr lang="en-US" sz="2800" kern="1200" dirty="0"/>
            <a:t>New receivership order</a:t>
          </a:r>
        </a:p>
      </dsp:txBody>
      <dsp:txXfrm>
        <a:off x="610800" y="2246952"/>
        <a:ext cx="4215903" cy="506120"/>
      </dsp:txXfrm>
    </dsp:sp>
    <dsp:sp modelId="{72C3A1B9-0695-4757-A029-19FC5829DE0B}">
      <dsp:nvSpPr>
        <dsp:cNvPr id="0" name=""/>
        <dsp:cNvSpPr/>
      </dsp:nvSpPr>
      <dsp:spPr>
        <a:xfrm>
          <a:off x="0" y="3378970"/>
          <a:ext cx="11668416" cy="2233368"/>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5599" tIns="395732" rIns="905599"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Notice of Protected Property Rights, Protected Property Claim Form, and Instructions must be served by receiver or judgment creditor on the judgment debtor</a:t>
          </a:r>
        </a:p>
      </dsp:txBody>
      <dsp:txXfrm>
        <a:off x="0" y="3378970"/>
        <a:ext cx="11668416" cy="2233368"/>
      </dsp:txXfrm>
    </dsp:sp>
    <dsp:sp modelId="{435B0BB3-01D2-486F-A6F4-73059894F5C8}">
      <dsp:nvSpPr>
        <dsp:cNvPr id="0" name=""/>
        <dsp:cNvSpPr/>
      </dsp:nvSpPr>
      <dsp:spPr>
        <a:xfrm>
          <a:off x="589727" y="3081412"/>
          <a:ext cx="4611182"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27" tIns="0" rIns="308727" bIns="0" numCol="1" spcCol="1270" anchor="ctr" anchorCtr="0">
          <a:noAutofit/>
        </a:bodyPr>
        <a:lstStyle/>
        <a:p>
          <a:pPr lvl="0" algn="l" defTabSz="1244600">
            <a:lnSpc>
              <a:spcPct val="90000"/>
            </a:lnSpc>
            <a:spcBef>
              <a:spcPct val="0"/>
            </a:spcBef>
            <a:spcAft>
              <a:spcPct val="35000"/>
            </a:spcAft>
          </a:pPr>
          <a:r>
            <a:rPr lang="en-US" sz="2800" kern="1200" dirty="0"/>
            <a:t>Exempt property hearings</a:t>
          </a:r>
        </a:p>
      </dsp:txBody>
      <dsp:txXfrm>
        <a:off x="617107" y="3108792"/>
        <a:ext cx="4556422"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5266E-C013-4908-9510-BE46B24DE6D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13008-C285-4E1A-BEC9-74D2B8461DC6}" type="slidenum">
              <a:rPr lang="en-US" smtClean="0"/>
              <a:t>‹#›</a:t>
            </a:fld>
            <a:endParaRPr lang="en-US"/>
          </a:p>
        </p:txBody>
      </p:sp>
    </p:spTree>
    <p:extLst>
      <p:ext uri="{BB962C8B-B14F-4D97-AF65-F5344CB8AC3E}">
        <p14:creationId xmlns:p14="http://schemas.microsoft.com/office/powerpoint/2010/main" val="349997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https://comptroller.texas.gov/taxes/property-tax/exemptions/residence-faq.php</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65BA16-E34F-47E2-861F-F8A55B3D1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2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Department of Housing and Community Affairs - https://www.tdhca.state.tx.us/mh/faqs-sol.htm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65BA16-E34F-47E2-861F-F8A55B3D1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21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don’t have exempt property – LLC, Corp, etc.</a:t>
            </a:r>
          </a:p>
        </p:txBody>
      </p:sp>
      <p:sp>
        <p:nvSpPr>
          <p:cNvPr id="4" name="Slide Number Placeholder 3"/>
          <p:cNvSpPr>
            <a:spLocks noGrp="1"/>
          </p:cNvSpPr>
          <p:nvPr>
            <p:ph type="sldNum" sz="quarter" idx="5"/>
          </p:nvPr>
        </p:nvSpPr>
        <p:spPr/>
        <p:txBody>
          <a:bodyPr/>
          <a:lstStyle/>
          <a:p>
            <a:fld id="{79413008-C285-4E1A-BEC9-74D2B8461DC6}" type="slidenum">
              <a:rPr lang="en-US" smtClean="0"/>
              <a:t>15</a:t>
            </a:fld>
            <a:endParaRPr lang="en-US"/>
          </a:p>
        </p:txBody>
      </p:sp>
    </p:spTree>
    <p:extLst>
      <p:ext uri="{BB962C8B-B14F-4D97-AF65-F5344CB8AC3E}">
        <p14:creationId xmlns:p14="http://schemas.microsoft.com/office/powerpoint/2010/main" val="428478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own 5 vehicles, have a 14-year-old daughter and a 10-year-old son at home. No other adults live at the residence. All of the vehicles are in their personal name, even though they own a business. </a:t>
            </a:r>
          </a:p>
        </p:txBody>
      </p:sp>
      <p:sp>
        <p:nvSpPr>
          <p:cNvPr id="4" name="Slide Number Placeholder 3"/>
          <p:cNvSpPr>
            <a:spLocks noGrp="1"/>
          </p:cNvSpPr>
          <p:nvPr>
            <p:ph type="sldNum" sz="quarter" idx="5"/>
          </p:nvPr>
        </p:nvSpPr>
        <p:spPr/>
        <p:txBody>
          <a:bodyPr/>
          <a:lstStyle/>
          <a:p>
            <a:fld id="{79413008-C285-4E1A-BEC9-74D2B8461DC6}" type="slidenum">
              <a:rPr lang="en-US" smtClean="0"/>
              <a:t>23</a:t>
            </a:fld>
            <a:endParaRPr lang="en-US"/>
          </a:p>
        </p:txBody>
      </p:sp>
    </p:spTree>
    <p:extLst>
      <p:ext uri="{BB962C8B-B14F-4D97-AF65-F5344CB8AC3E}">
        <p14:creationId xmlns:p14="http://schemas.microsoft.com/office/powerpoint/2010/main" val="75082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business doesn’t have exempt property, so if the boats are in the name of the business – sorry! </a:t>
            </a:r>
          </a:p>
          <a:p>
            <a:r>
              <a:rPr lang="en-US" dirty="0"/>
              <a:t>May be more complicated if </a:t>
            </a:r>
          </a:p>
        </p:txBody>
      </p:sp>
      <p:sp>
        <p:nvSpPr>
          <p:cNvPr id="4" name="Slide Number Placeholder 3"/>
          <p:cNvSpPr>
            <a:spLocks noGrp="1"/>
          </p:cNvSpPr>
          <p:nvPr>
            <p:ph type="sldNum" sz="quarter" idx="5"/>
          </p:nvPr>
        </p:nvSpPr>
        <p:spPr/>
        <p:txBody>
          <a:bodyPr/>
          <a:lstStyle/>
          <a:p>
            <a:fld id="{79413008-C285-4E1A-BEC9-74D2B8461DC6}" type="slidenum">
              <a:rPr lang="en-US" smtClean="0"/>
              <a:t>24</a:t>
            </a:fld>
            <a:endParaRPr lang="en-US"/>
          </a:p>
        </p:txBody>
      </p:sp>
    </p:spTree>
    <p:extLst>
      <p:ext uri="{BB962C8B-B14F-4D97-AF65-F5344CB8AC3E}">
        <p14:creationId xmlns:p14="http://schemas.microsoft.com/office/powerpoint/2010/main" val="134619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3621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l">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3671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lgn="l">
              <a:defRPr sz="3200"/>
            </a:lvl1pPr>
          </a:lstStyle>
          <a:p>
            <a:r>
              <a:rPr lang="en-US" dirty="0"/>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C31F720-FA00-4495-AC00-1494A7D41B03}"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CBB61-416C-497A-A49E-448FA4149660}" type="slidenum">
              <a:rPr lang="en-US" smtClean="0"/>
              <a:t>‹#›</a:t>
            </a:fld>
            <a:endParaRPr lang="en-US"/>
          </a:p>
        </p:txBody>
      </p:sp>
    </p:spTree>
    <p:extLst>
      <p:ext uri="{BB962C8B-B14F-4D97-AF65-F5344CB8AC3E}">
        <p14:creationId xmlns:p14="http://schemas.microsoft.com/office/powerpoint/2010/main" val="153853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1F720-FA00-4495-AC00-1494A7D41B03}"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CBB61-416C-497A-A49E-448FA414966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9393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1F720-FA00-4495-AC00-1494A7D41B03}"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CBB61-416C-497A-A49E-448FA4149660}" type="slidenum">
              <a:rPr lang="en-US" smtClean="0"/>
              <a:t>‹#›</a:t>
            </a:fld>
            <a:endParaRPr lang="en-US"/>
          </a:p>
        </p:txBody>
      </p:sp>
    </p:spTree>
    <p:extLst>
      <p:ext uri="{BB962C8B-B14F-4D97-AF65-F5344CB8AC3E}">
        <p14:creationId xmlns:p14="http://schemas.microsoft.com/office/powerpoint/2010/main" val="193840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31F720-FA00-4495-AC00-1494A7D41B03}"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CBB61-416C-497A-A49E-448FA4149660}" type="slidenum">
              <a:rPr lang="en-US" smtClean="0"/>
              <a:t>‹#›</a:t>
            </a:fld>
            <a:endParaRPr lang="en-US"/>
          </a:p>
        </p:txBody>
      </p:sp>
    </p:spTree>
    <p:extLst>
      <p:ext uri="{BB962C8B-B14F-4D97-AF65-F5344CB8AC3E}">
        <p14:creationId xmlns:p14="http://schemas.microsoft.com/office/powerpoint/2010/main" val="280538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31F720-FA00-4495-AC00-1494A7D41B03}"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CBB61-416C-497A-A49E-448FA4149660}" type="slidenum">
              <a:rPr lang="en-US" smtClean="0"/>
              <a:t>‹#›</a:t>
            </a:fld>
            <a:endParaRPr lang="en-US"/>
          </a:p>
        </p:txBody>
      </p:sp>
    </p:spTree>
    <p:extLst>
      <p:ext uri="{BB962C8B-B14F-4D97-AF65-F5344CB8AC3E}">
        <p14:creationId xmlns:p14="http://schemas.microsoft.com/office/powerpoint/2010/main" val="1608305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1F720-FA00-4495-AC00-1494A7D41B0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CBB61-416C-497A-A49E-448FA4149660}" type="slidenum">
              <a:rPr lang="en-US" smtClean="0"/>
              <a:t>‹#›</a:t>
            </a:fld>
            <a:endParaRPr lang="en-US"/>
          </a:p>
        </p:txBody>
      </p:sp>
    </p:spTree>
    <p:extLst>
      <p:ext uri="{BB962C8B-B14F-4D97-AF65-F5344CB8AC3E}">
        <p14:creationId xmlns:p14="http://schemas.microsoft.com/office/powerpoint/2010/main" val="416129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1F720-FA00-4495-AC00-1494A7D41B0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CBB61-416C-497A-A49E-448FA4149660}" type="slidenum">
              <a:rPr lang="en-US" smtClean="0"/>
              <a:t>‹#›</a:t>
            </a:fld>
            <a:endParaRPr lang="en-US"/>
          </a:p>
        </p:txBody>
      </p:sp>
    </p:spTree>
    <p:extLst>
      <p:ext uri="{BB962C8B-B14F-4D97-AF65-F5344CB8AC3E}">
        <p14:creationId xmlns:p14="http://schemas.microsoft.com/office/powerpoint/2010/main" val="353160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4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8208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581575"/>
            <a:ext cx="10353762" cy="970450"/>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50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35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67560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75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2837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l">
              <a:defRPr sz="3200" b="0"/>
            </a:lvl1pPr>
          </a:lstStyle>
          <a:p>
            <a:r>
              <a:rPr lang="en-US" dirty="0"/>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829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31F720-FA00-4495-AC00-1494A7D41B03}" type="datetimeFigureOut">
              <a:rPr lang="en-US" smtClean="0"/>
              <a:t>11/5/2025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F3CBB61-416C-497A-A49E-448FA4149660}" type="slidenum">
              <a:rPr lang="en-US" smtClean="0"/>
              <a:t>‹#›</a:t>
            </a:fld>
            <a:endParaRPr lang="en-US"/>
          </a:p>
        </p:txBody>
      </p:sp>
    </p:spTree>
    <p:extLst>
      <p:ext uri="{BB962C8B-B14F-4D97-AF65-F5344CB8AC3E}">
        <p14:creationId xmlns:p14="http://schemas.microsoft.com/office/powerpoint/2010/main" val="25142358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tdhca.state.tx.us/mh/faqs-sol.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creativecommons.org/licenses/by/3.0/" TargetMode="External"/><Relationship Id="rId4" Type="http://schemas.openxmlformats.org/officeDocument/2006/relationships/hyperlink" Target="https://www.flickr.com/photos/aukirk/22880652823"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hyperlink" Target="https://creativecommons.org/licenses/by-nc-nd/3.0/" TargetMode="External"/><Relationship Id="rId4" Type="http://schemas.openxmlformats.org/officeDocument/2006/relationships/hyperlink" Target="http://www.davewilsonphotography.com/2010/12/27/texas-state-capitol-senate-chamb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hyperlink" Target="https://www.groundup.org.za/article/oak-valley-employers-and-employees-argue-over-court-jurisdiction/"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hyperlink" Target="https://www.goodfreephotos.com/other-photos/old-calligraphy-manuscript.jpg.php" TargetMode="External"/><Relationship Id="rId5" Type="http://schemas.openxmlformats.org/officeDocument/2006/relationships/image" Target="../media/image6.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hyperlink" Target="https://www.groundup.org.za/article/oak-valley-employers-and-employees-argue-over-court-jurisdiction/" TargetMode="External"/><Relationship Id="rId5" Type="http://schemas.openxmlformats.org/officeDocument/2006/relationships/image" Target="../media/image13.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hyperlink" Target="http://www.blogs.hss.ed.ac.uk/pubs-and-publications/2016/10/17/preparing-for-your-literature-review/" TargetMode="Externa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tjctc.org/tjctc-resources/forms.html" TargetMode="Externa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www.tjctc.org/onlinelearning/selfpacedmodule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www.tjctc.org/tjctc-resources/Charts-and-Checklists.html"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comptroller.texas.gov/taxes/property-tax/exemptions/residence-faq.php"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B206-589D-246A-FAD5-6F5DB1735BCD}"/>
              </a:ext>
            </a:extLst>
          </p:cNvPr>
          <p:cNvSpPr>
            <a:spLocks noGrp="1"/>
          </p:cNvSpPr>
          <p:nvPr>
            <p:ph type="ctrTitle"/>
          </p:nvPr>
        </p:nvSpPr>
        <p:spPr>
          <a:xfrm>
            <a:off x="906584" y="890954"/>
            <a:ext cx="9849435" cy="2480741"/>
          </a:xfrm>
        </p:spPr>
        <p:txBody>
          <a:bodyPr>
            <a:normAutofit/>
          </a:bodyPr>
          <a:lstStyle/>
          <a:p>
            <a:pPr algn="l"/>
            <a:r>
              <a:rPr lang="en-US" sz="6000" dirty="0"/>
              <a:t>Exempt Property Hearings &amp; Receivership Scenarios</a:t>
            </a:r>
          </a:p>
        </p:txBody>
      </p:sp>
      <p:sp>
        <p:nvSpPr>
          <p:cNvPr id="3" name="Subtitle 2">
            <a:extLst>
              <a:ext uri="{FF2B5EF4-FFF2-40B4-BE49-F238E27FC236}">
                <a16:creationId xmlns:a16="http://schemas.microsoft.com/office/drawing/2014/main" id="{85C55F44-0D8E-1B08-FE57-DF88D343D738}"/>
              </a:ext>
            </a:extLst>
          </p:cNvPr>
          <p:cNvSpPr>
            <a:spLocks noGrp="1"/>
          </p:cNvSpPr>
          <p:nvPr>
            <p:ph type="subTitle" idx="1"/>
          </p:nvPr>
        </p:nvSpPr>
        <p:spPr>
          <a:xfrm>
            <a:off x="1094154" y="3598339"/>
            <a:ext cx="9716573" cy="1473846"/>
          </a:xfrm>
        </p:spPr>
        <p:txBody>
          <a:bodyPr>
            <a:normAutofit/>
          </a:bodyPr>
          <a:lstStyle/>
          <a:p>
            <a:pPr algn="l"/>
            <a:r>
              <a:rPr lang="en-US" sz="3000" dirty="0"/>
              <a:t>Bronson Tucker, General Counsel</a:t>
            </a:r>
          </a:p>
          <a:p>
            <a:pPr algn="l"/>
            <a:r>
              <a:rPr lang="en-US" sz="3000" dirty="0"/>
              <a:t>Texas Justice Court Training Center</a:t>
            </a:r>
          </a:p>
          <a:p>
            <a:endParaRPr lang="en-US" dirty="0"/>
          </a:p>
        </p:txBody>
      </p:sp>
    </p:spTree>
    <p:custDataLst>
      <p:tags r:id="rId1"/>
    </p:custDataLst>
    <p:extLst>
      <p:ext uri="{BB962C8B-B14F-4D97-AF65-F5344CB8AC3E}">
        <p14:creationId xmlns:p14="http://schemas.microsoft.com/office/powerpoint/2010/main" val="130001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B93B-7475-48DF-9506-F143D62DE95E}"/>
              </a:ext>
            </a:extLst>
          </p:cNvPr>
          <p:cNvSpPr>
            <a:spLocks noGrp="1"/>
          </p:cNvSpPr>
          <p:nvPr>
            <p:ph type="title"/>
          </p:nvPr>
        </p:nvSpPr>
        <p:spPr>
          <a:xfrm>
            <a:off x="466859" y="72345"/>
            <a:ext cx="9905999" cy="1360898"/>
          </a:xfrm>
        </p:spPr>
        <p:txBody>
          <a:bodyPr>
            <a:normAutofit/>
          </a:bodyPr>
          <a:lstStyle/>
          <a:p>
            <a:r>
              <a:rPr lang="en-US" sz="4800" dirty="0"/>
              <a:t>Manufactured &amp; Mobile Homes</a:t>
            </a:r>
          </a:p>
        </p:txBody>
      </p:sp>
      <p:sp>
        <p:nvSpPr>
          <p:cNvPr id="3" name="Content Placeholder 2">
            <a:extLst>
              <a:ext uri="{FF2B5EF4-FFF2-40B4-BE49-F238E27FC236}">
                <a16:creationId xmlns:a16="http://schemas.microsoft.com/office/drawing/2014/main" id="{696414FF-971E-403C-AFA9-E0DEF9DCB2ED}"/>
              </a:ext>
            </a:extLst>
          </p:cNvPr>
          <p:cNvSpPr>
            <a:spLocks noGrp="1"/>
          </p:cNvSpPr>
          <p:nvPr>
            <p:ph idx="1"/>
          </p:nvPr>
        </p:nvSpPr>
        <p:spPr>
          <a:xfrm>
            <a:off x="669701" y="1433243"/>
            <a:ext cx="10959921" cy="4934732"/>
          </a:xfrm>
        </p:spPr>
        <p:txBody>
          <a:bodyPr>
            <a:normAutofit fontScale="92500"/>
          </a:bodyPr>
          <a:lstStyle/>
          <a:p>
            <a:r>
              <a:rPr lang="en-US" sz="3300" dirty="0"/>
              <a:t>Generally treated as </a:t>
            </a:r>
            <a:r>
              <a:rPr lang="en-US" sz="3300" b="1" dirty="0"/>
              <a:t>PERSONAL property</a:t>
            </a:r>
            <a:r>
              <a:rPr lang="en-US" sz="3300" dirty="0"/>
              <a:t>!</a:t>
            </a:r>
          </a:p>
          <a:p>
            <a:r>
              <a:rPr lang="en-US" sz="3300" dirty="0"/>
              <a:t>Owner can elect to treat as real property by following procedures in Property Code 2.001</a:t>
            </a:r>
          </a:p>
          <a:p>
            <a:pPr marL="571500" lvl="1" indent="-342900">
              <a:buFont typeface="+mj-lt"/>
              <a:buAutoNum type="arabicPeriod"/>
            </a:pPr>
            <a:r>
              <a:rPr lang="en-US" sz="2800" dirty="0"/>
              <a:t>Make sure the Statement of Ownership (Occupations Code 1201.207) reflects that the owner has elected to treat as real property; and</a:t>
            </a:r>
          </a:p>
          <a:p>
            <a:pPr marL="571500" lvl="1" indent="-342900">
              <a:buFont typeface="+mj-lt"/>
              <a:buAutoNum type="arabicPeriod"/>
            </a:pPr>
            <a:r>
              <a:rPr lang="en-US" sz="2800" dirty="0"/>
              <a:t>File a certified copy of the Statement of Ownership in the real property records in the county where the home is located</a:t>
            </a:r>
          </a:p>
          <a:p>
            <a:r>
              <a:rPr lang="en-US" sz="3300" dirty="0"/>
              <a:t>Helpful FAQs for owners can be found at TDHCA’s website: </a:t>
            </a:r>
            <a:r>
              <a:rPr lang="en-US" sz="3300" b="1" u="sng" dirty="0">
                <a:solidFill>
                  <a:schemeClr val="accent4">
                    <a:lumMod val="40000"/>
                    <a:lumOff val="60000"/>
                  </a:schemeClr>
                </a:solidFill>
                <a:hlinkClick r:id="rId4">
                  <a:extLst>
                    <a:ext uri="{A12FA001-AC4F-418D-AE19-62706E023703}">
                      <ahyp:hlinkClr xmlns:ahyp="http://schemas.microsoft.com/office/drawing/2018/hyperlinkcolor" xmlns="" val="tx"/>
                    </a:ext>
                  </a:extLst>
                </a:hlinkClick>
              </a:rPr>
              <a:t>https://www.tdhca.state.tx.us/mh/faqs-sol.htm</a:t>
            </a:r>
            <a:r>
              <a:rPr lang="en-US" sz="3300" b="1" u="sng" dirty="0">
                <a:solidFill>
                  <a:schemeClr val="accent4">
                    <a:lumMod val="40000"/>
                    <a:lumOff val="60000"/>
                  </a:schemeClr>
                </a:solidFill>
              </a:rPr>
              <a:t> </a:t>
            </a:r>
          </a:p>
          <a:p>
            <a:pPr marL="0" indent="0">
              <a:buNone/>
            </a:pPr>
            <a:endParaRPr lang="en-US" sz="3200" dirty="0"/>
          </a:p>
          <a:p>
            <a:pPr lvl="1"/>
            <a:endParaRPr lang="en-US" sz="2800" dirty="0"/>
          </a:p>
          <a:p>
            <a:pPr lvl="1"/>
            <a:endParaRPr lang="en-US" dirty="0"/>
          </a:p>
        </p:txBody>
      </p:sp>
    </p:spTree>
    <p:custDataLst>
      <p:tags r:id="rId1"/>
    </p:custDataLst>
    <p:extLst>
      <p:ext uri="{BB962C8B-B14F-4D97-AF65-F5344CB8AC3E}">
        <p14:creationId xmlns:p14="http://schemas.microsoft.com/office/powerpoint/2010/main" val="211527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F8B9-8106-4C9F-93DE-F1936B4087B4}"/>
              </a:ext>
            </a:extLst>
          </p:cNvPr>
          <p:cNvSpPr>
            <a:spLocks noGrp="1"/>
          </p:cNvSpPr>
          <p:nvPr>
            <p:ph type="title"/>
          </p:nvPr>
        </p:nvSpPr>
        <p:spPr>
          <a:xfrm>
            <a:off x="390380" y="163101"/>
            <a:ext cx="8167744" cy="1360898"/>
          </a:xfrm>
        </p:spPr>
        <p:txBody>
          <a:bodyPr>
            <a:normAutofit/>
          </a:bodyPr>
          <a:lstStyle/>
          <a:p>
            <a:r>
              <a:rPr lang="en-US" sz="4800" dirty="0"/>
              <a:t>Current Wages</a:t>
            </a:r>
          </a:p>
        </p:txBody>
      </p:sp>
      <p:sp>
        <p:nvSpPr>
          <p:cNvPr id="3" name="Content Placeholder 2">
            <a:extLst>
              <a:ext uri="{FF2B5EF4-FFF2-40B4-BE49-F238E27FC236}">
                <a16:creationId xmlns:a16="http://schemas.microsoft.com/office/drawing/2014/main" id="{FF0DDE50-C764-4410-85F7-E79929E3E46D}"/>
              </a:ext>
            </a:extLst>
          </p:cNvPr>
          <p:cNvSpPr>
            <a:spLocks noGrp="1"/>
          </p:cNvSpPr>
          <p:nvPr>
            <p:ph idx="1"/>
          </p:nvPr>
        </p:nvSpPr>
        <p:spPr>
          <a:xfrm>
            <a:off x="661182" y="1575582"/>
            <a:ext cx="7896941" cy="5082363"/>
          </a:xfrm>
        </p:spPr>
        <p:txBody>
          <a:bodyPr>
            <a:normAutofit/>
          </a:bodyPr>
          <a:lstStyle/>
          <a:p>
            <a:r>
              <a:rPr lang="en-US" sz="3600" dirty="0"/>
              <a:t>Current wages are exempt except for to pay state-ordered child support payments, spousal maintenance, federally guaranteed student loans in default, or federal income taxes owed</a:t>
            </a:r>
          </a:p>
          <a:p>
            <a:pPr marL="450000" lvl="1" indent="0">
              <a:buNone/>
            </a:pPr>
            <a:r>
              <a:rPr lang="en-US" sz="3200" i="1" dirty="0"/>
              <a:t>CPRC 63.004</a:t>
            </a:r>
          </a:p>
          <a:p>
            <a:r>
              <a:rPr lang="en-US" sz="3600" dirty="0"/>
              <a:t>Most often current wage issues come up in garnishment</a:t>
            </a:r>
          </a:p>
        </p:txBody>
      </p:sp>
      <p:pic>
        <p:nvPicPr>
          <p:cNvPr id="5" name="Picture 4" descr="A picture containing map&#10;&#10;Description automatically generated">
            <a:extLst>
              <a:ext uri="{FF2B5EF4-FFF2-40B4-BE49-F238E27FC236}">
                <a16:creationId xmlns:a16="http://schemas.microsoft.com/office/drawing/2014/main" id="{8437B594-3813-4DE6-8E39-BC8F56C0CF1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2758" r="8781" b="2"/>
          <a:stretch/>
        </p:blipFill>
        <p:spPr>
          <a:xfrm>
            <a:off x="7520247" y="1524000"/>
            <a:ext cx="4671753" cy="5333999"/>
          </a:xfrm>
          <a:custGeom>
            <a:avLst/>
            <a:gdLst/>
            <a:ahLst/>
            <a:cxnLst/>
            <a:rect l="l" t="t" r="r" b="b"/>
            <a:pathLst>
              <a:path w="4650449" h="5306096">
                <a:moveTo>
                  <a:pt x="4650449" y="0"/>
                </a:moveTo>
                <a:lnTo>
                  <a:pt x="4650449" y="5306096"/>
                </a:lnTo>
                <a:lnTo>
                  <a:pt x="0" y="5306096"/>
                </a:lnTo>
                <a:close/>
              </a:path>
            </a:pathLst>
          </a:custGeom>
        </p:spPr>
      </p:pic>
      <p:sp>
        <p:nvSpPr>
          <p:cNvPr id="6" name="TextBox 5">
            <a:extLst>
              <a:ext uri="{FF2B5EF4-FFF2-40B4-BE49-F238E27FC236}">
                <a16:creationId xmlns:a16="http://schemas.microsoft.com/office/drawing/2014/main" id="{708DF439-BE9C-4CFF-8279-F7B1068E8499}"/>
              </a:ext>
            </a:extLst>
          </p:cNvPr>
          <p:cNvSpPr txBox="1"/>
          <p:nvPr/>
        </p:nvSpPr>
        <p:spPr>
          <a:xfrm>
            <a:off x="9939460" y="6657945"/>
            <a:ext cx="2252540"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ndara"/>
                <a:ea typeface="+mn-ea"/>
                <a:cs typeface="+mn-cs"/>
                <a:hlinkClick r:id="rId4" tooltip="https://www.flickr.com/photos/aukirk/22880652823">
                  <a:extLst>
                    <a:ext uri="{A12FA001-AC4F-418D-AE19-62706E023703}">
                      <ahyp:hlinkClr xmlns:ahyp="http://schemas.microsoft.com/office/drawing/2018/hyperlinkcolor" xmlns="" val="tx"/>
                    </a:ext>
                  </a:extLst>
                </a:hlinkClick>
              </a:rPr>
              <a:t>This Photo</a:t>
            </a:r>
            <a:r>
              <a:rPr kumimoji="0" lang="en-US" sz="700" b="0" i="0" u="none" strike="noStrike" kern="1200" cap="none" spc="0" normalizeH="0" baseline="0" noProof="0">
                <a:ln>
                  <a:noFill/>
                </a:ln>
                <a:solidFill>
                  <a:srgbClr val="FFFFFF"/>
                </a:solidFill>
                <a:effectLst/>
                <a:uLnTx/>
                <a:uFillTx/>
                <a:latin typeface="Candara"/>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ndara"/>
                <a:ea typeface="+mn-ea"/>
                <a:cs typeface="+mn-cs"/>
                <a:hlinkClick r:id="rId5" tooltip="https://creativecommons.org/licenses/by/3.0/">
                  <a:extLst>
                    <a:ext uri="{A12FA001-AC4F-418D-AE19-62706E023703}">
                      <ahyp:hlinkClr xmlns:ahyp="http://schemas.microsoft.com/office/drawing/2018/hyperlinkcolor" xmlns="" val="tx"/>
                    </a:ext>
                  </a:extLst>
                </a:hlinkClick>
              </a:rPr>
              <a:t>CC BY</a:t>
            </a:r>
            <a:endParaRPr kumimoji="0" lang="en-US" sz="700" b="0" i="0" u="none" strike="noStrike" kern="1200" cap="none" spc="0" normalizeH="0" baseline="0" noProof="0">
              <a:ln>
                <a:noFill/>
              </a:ln>
              <a:solidFill>
                <a:srgbClr val="FFFFFF"/>
              </a:solidFill>
              <a:effectLst/>
              <a:uLnTx/>
              <a:uFillTx/>
              <a:latin typeface="Candara"/>
              <a:ea typeface="+mn-ea"/>
              <a:cs typeface="+mn-cs"/>
            </a:endParaRPr>
          </a:p>
        </p:txBody>
      </p:sp>
    </p:spTree>
    <p:custDataLst>
      <p:tags r:id="rId1"/>
    </p:custDataLst>
    <p:extLst>
      <p:ext uri="{BB962C8B-B14F-4D97-AF65-F5344CB8AC3E}">
        <p14:creationId xmlns:p14="http://schemas.microsoft.com/office/powerpoint/2010/main" val="215141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0F83-DF3E-4175-A2FB-925B36710ADC}"/>
              </a:ext>
            </a:extLst>
          </p:cNvPr>
          <p:cNvSpPr>
            <a:spLocks noGrp="1"/>
          </p:cNvSpPr>
          <p:nvPr>
            <p:ph type="title"/>
          </p:nvPr>
        </p:nvSpPr>
        <p:spPr>
          <a:xfrm>
            <a:off x="808149" y="278407"/>
            <a:ext cx="9905999" cy="1360898"/>
          </a:xfrm>
        </p:spPr>
        <p:txBody>
          <a:bodyPr>
            <a:normAutofit/>
          </a:bodyPr>
          <a:lstStyle/>
          <a:p>
            <a:r>
              <a:rPr lang="en-US" sz="4800" dirty="0"/>
              <a:t>Current Wages Definition</a:t>
            </a:r>
          </a:p>
        </p:txBody>
      </p:sp>
      <p:sp>
        <p:nvSpPr>
          <p:cNvPr id="3" name="Content Placeholder 2">
            <a:extLst>
              <a:ext uri="{FF2B5EF4-FFF2-40B4-BE49-F238E27FC236}">
                <a16:creationId xmlns:a16="http://schemas.microsoft.com/office/drawing/2014/main" id="{5F89E6B0-5A2C-42FD-AB3B-7317E0642B37}"/>
              </a:ext>
            </a:extLst>
          </p:cNvPr>
          <p:cNvSpPr>
            <a:spLocks noGrp="1"/>
          </p:cNvSpPr>
          <p:nvPr>
            <p:ph idx="1"/>
          </p:nvPr>
        </p:nvSpPr>
        <p:spPr>
          <a:xfrm>
            <a:off x="959476" y="1558344"/>
            <a:ext cx="10089523" cy="4340800"/>
          </a:xfrm>
        </p:spPr>
        <p:txBody>
          <a:bodyPr>
            <a:normAutofit lnSpcReduction="10000"/>
          </a:bodyPr>
          <a:lstStyle/>
          <a:p>
            <a:r>
              <a:rPr lang="en-US" sz="2800" dirty="0"/>
              <a:t>Current wages are an employee’s pay that is due for personal services</a:t>
            </a:r>
          </a:p>
          <a:p>
            <a:r>
              <a:rPr lang="en-US" sz="2800" dirty="0"/>
              <a:t>Notice this doesn’t include commissions paid to an independent contractor – Texas courts have held that those are not current wages for personal services</a:t>
            </a:r>
          </a:p>
          <a:p>
            <a:pPr marL="450000" lvl="1" indent="0">
              <a:buNone/>
            </a:pPr>
            <a:r>
              <a:rPr lang="en-US" sz="2400" i="1" dirty="0"/>
              <a:t>Campbell v. Stucki,</a:t>
            </a:r>
            <a:r>
              <a:rPr lang="en-US" sz="2400" dirty="0"/>
              <a:t> 220 S.W.3d 562, 567 (Tex. App.—Tyler 2007, no pet.); </a:t>
            </a:r>
            <a:r>
              <a:rPr lang="en-US" sz="2400" i="1" dirty="0"/>
              <a:t>Pitts v. 	Dallas Nurseries Garden Ctr., Inc., 545 S.W.2d 34, </a:t>
            </a:r>
            <a:r>
              <a:rPr lang="en-US" sz="2400" dirty="0"/>
              <a:t>36 (Tex. Civ. App.—Texarkana 	1976, no writ)</a:t>
            </a:r>
            <a:endParaRPr lang="en-US" sz="2000" dirty="0"/>
          </a:p>
          <a:p>
            <a:r>
              <a:rPr lang="en-US" sz="2800" dirty="0"/>
              <a:t>Once the money is deposited in a bank account, it is no longer current wages</a:t>
            </a:r>
          </a:p>
        </p:txBody>
      </p:sp>
    </p:spTree>
    <p:custDataLst>
      <p:tags r:id="rId1"/>
    </p:custDataLst>
    <p:extLst>
      <p:ext uri="{BB962C8B-B14F-4D97-AF65-F5344CB8AC3E}">
        <p14:creationId xmlns:p14="http://schemas.microsoft.com/office/powerpoint/2010/main" val="89101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8791-D9DF-47CF-8A40-5C0B14C0996E}"/>
              </a:ext>
            </a:extLst>
          </p:cNvPr>
          <p:cNvSpPr>
            <a:spLocks noGrp="1"/>
          </p:cNvSpPr>
          <p:nvPr>
            <p:ph type="title"/>
          </p:nvPr>
        </p:nvSpPr>
        <p:spPr>
          <a:xfrm>
            <a:off x="913795" y="609600"/>
            <a:ext cx="5978072" cy="970450"/>
          </a:xfrm>
        </p:spPr>
        <p:txBody>
          <a:bodyPr>
            <a:normAutofit/>
          </a:bodyPr>
          <a:lstStyle/>
          <a:p>
            <a:pPr>
              <a:lnSpc>
                <a:spcPct val="90000"/>
              </a:lnSpc>
            </a:pPr>
            <a:r>
              <a:rPr lang="en-US" sz="3100"/>
              <a:t>Retirement, Healthcare, &amp; College Savings Plans</a:t>
            </a:r>
          </a:p>
        </p:txBody>
      </p:sp>
      <p:sp>
        <p:nvSpPr>
          <p:cNvPr id="3" name="Content Placeholder 2">
            <a:extLst>
              <a:ext uri="{FF2B5EF4-FFF2-40B4-BE49-F238E27FC236}">
                <a16:creationId xmlns:a16="http://schemas.microsoft.com/office/drawing/2014/main" id="{9E1312D0-959F-420E-A1D0-80EF6AC94251}"/>
              </a:ext>
            </a:extLst>
          </p:cNvPr>
          <p:cNvSpPr>
            <a:spLocks noGrp="1"/>
          </p:cNvSpPr>
          <p:nvPr>
            <p:ph idx="1"/>
          </p:nvPr>
        </p:nvSpPr>
        <p:spPr>
          <a:xfrm>
            <a:off x="913795" y="1828801"/>
            <a:ext cx="5978072" cy="3866048"/>
          </a:xfrm>
        </p:spPr>
        <p:txBody>
          <a:bodyPr anchor="ctr">
            <a:normAutofit/>
          </a:bodyPr>
          <a:lstStyle/>
          <a:p>
            <a:r>
              <a:rPr lang="en-US" sz="2800" dirty="0"/>
              <a:t>Why do you think these are exempt?</a:t>
            </a:r>
          </a:p>
          <a:p>
            <a:r>
              <a:rPr lang="en-US" sz="2800" dirty="0"/>
              <a:t>In addition to state law, many of these are covered by federal laws making them exempt.</a:t>
            </a:r>
          </a:p>
        </p:txBody>
      </p:sp>
      <p:pic>
        <p:nvPicPr>
          <p:cNvPr id="5" name="Picture 4" descr="High angle view of a rolled paper, brown notebook, and black notepad on a wooden table">
            <a:extLst>
              <a:ext uri="{FF2B5EF4-FFF2-40B4-BE49-F238E27FC236}">
                <a16:creationId xmlns:a16="http://schemas.microsoft.com/office/drawing/2014/main" id="{7DCCC2F4-3DBA-2C5F-23BE-12DF8CB52CA8}"/>
              </a:ext>
            </a:extLst>
          </p:cNvPr>
          <p:cNvPicPr>
            <a:picLocks noChangeAspect="1"/>
          </p:cNvPicPr>
          <p:nvPr/>
        </p:nvPicPr>
        <p:blipFill>
          <a:blip r:embed="rId4"/>
          <a:srcRect l="1584" r="53919" b="-1"/>
          <a:stretch>
            <a:fillRect/>
          </a:stretch>
        </p:blipFill>
        <p:spPr>
          <a:xfrm>
            <a:off x="7620351" y="10"/>
            <a:ext cx="4571649" cy="6857990"/>
          </a:xfrm>
          <a:prstGeom prst="rect">
            <a:avLst/>
          </a:prstGeom>
        </p:spPr>
      </p:pic>
      <p:pic>
        <p:nvPicPr>
          <p:cNvPr id="9" name="Picture 8">
            <a:extLst>
              <a:ext uri="{FF2B5EF4-FFF2-40B4-BE49-F238E27FC236}">
                <a16:creationId xmlns:a16="http://schemas.microsoft.com/office/drawing/2014/main" id="{11772103-80A1-4212-B82B-261A06D067E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custDataLst>
      <p:tags r:id="rId1"/>
    </p:custDataLst>
    <p:extLst>
      <p:ext uri="{BB962C8B-B14F-4D97-AF65-F5344CB8AC3E}">
        <p14:creationId xmlns:p14="http://schemas.microsoft.com/office/powerpoint/2010/main" val="79597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8791-D9DF-47CF-8A40-5C0B14C0996E}"/>
              </a:ext>
            </a:extLst>
          </p:cNvPr>
          <p:cNvSpPr>
            <a:spLocks noGrp="1"/>
          </p:cNvSpPr>
          <p:nvPr>
            <p:ph type="title"/>
          </p:nvPr>
        </p:nvSpPr>
        <p:spPr>
          <a:xfrm>
            <a:off x="528034" y="405685"/>
            <a:ext cx="10520965" cy="1828148"/>
          </a:xfrm>
        </p:spPr>
        <p:txBody>
          <a:bodyPr>
            <a:normAutofit/>
          </a:bodyPr>
          <a:lstStyle/>
          <a:p>
            <a:r>
              <a:rPr lang="en-US" sz="4800" dirty="0"/>
              <a:t>Commingled Property</a:t>
            </a:r>
          </a:p>
        </p:txBody>
      </p:sp>
      <p:sp>
        <p:nvSpPr>
          <p:cNvPr id="3" name="Content Placeholder 2">
            <a:extLst>
              <a:ext uri="{FF2B5EF4-FFF2-40B4-BE49-F238E27FC236}">
                <a16:creationId xmlns:a16="http://schemas.microsoft.com/office/drawing/2014/main" id="{9E1312D0-959F-420E-A1D0-80EF6AC94251}"/>
              </a:ext>
            </a:extLst>
          </p:cNvPr>
          <p:cNvSpPr>
            <a:spLocks noGrp="1"/>
          </p:cNvSpPr>
          <p:nvPr>
            <p:ph idx="1"/>
          </p:nvPr>
        </p:nvSpPr>
        <p:spPr>
          <a:xfrm>
            <a:off x="875764" y="2305318"/>
            <a:ext cx="10173236" cy="3593826"/>
          </a:xfrm>
        </p:spPr>
        <p:txBody>
          <a:bodyPr>
            <a:normAutofit/>
          </a:bodyPr>
          <a:lstStyle/>
          <a:p>
            <a:r>
              <a:rPr lang="en-US" sz="3200" dirty="0"/>
              <a:t>If a person mixes exempt and non-exempt property (usually money in a bank account), it may lose its exemption</a:t>
            </a:r>
          </a:p>
        </p:txBody>
      </p:sp>
    </p:spTree>
    <p:custDataLst>
      <p:tags r:id="rId1"/>
    </p:custDataLst>
    <p:extLst>
      <p:ext uri="{BB962C8B-B14F-4D97-AF65-F5344CB8AC3E}">
        <p14:creationId xmlns:p14="http://schemas.microsoft.com/office/powerpoint/2010/main" val="122128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24007E-BA57-41B2-8C6B-5E99927F2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E3D6D8-43AF-49E0-86D3-E23106454143}"/>
              </a:ext>
            </a:extLst>
          </p:cNvPr>
          <p:cNvSpPr>
            <a:spLocks noGrp="1"/>
          </p:cNvSpPr>
          <p:nvPr>
            <p:ph type="title"/>
          </p:nvPr>
        </p:nvSpPr>
        <p:spPr>
          <a:xfrm>
            <a:off x="799164" y="1197428"/>
            <a:ext cx="5955127" cy="4463144"/>
          </a:xfrm>
        </p:spPr>
        <p:txBody>
          <a:bodyPr vert="horz" lIns="91440" tIns="45720" rIns="91440" bIns="45720" rtlCol="0" anchor="ctr">
            <a:normAutofit/>
          </a:bodyPr>
          <a:lstStyle/>
          <a:p>
            <a:r>
              <a:rPr lang="en-US" sz="6600" dirty="0"/>
              <a:t>What about businesses?</a:t>
            </a:r>
          </a:p>
        </p:txBody>
      </p:sp>
      <p:sp>
        <p:nvSpPr>
          <p:cNvPr id="11" name="Rectangle 10">
            <a:extLst>
              <a:ext uri="{FF2B5EF4-FFF2-40B4-BE49-F238E27FC236}">
                <a16:creationId xmlns:a16="http://schemas.microsoft.com/office/drawing/2014/main" id="{255D0BF7-94F4-4437-A2B2-87BAFF86D5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321564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118816-C01D-462E-B0B0-777C21EF6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custDataLst>
      <p:tags r:id="rId1"/>
    </p:custDataLst>
    <p:extLst>
      <p:ext uri="{BB962C8B-B14F-4D97-AF65-F5344CB8AC3E}">
        <p14:creationId xmlns:p14="http://schemas.microsoft.com/office/powerpoint/2010/main" val="295541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a:extLst>
              <a:ext uri="{FF2B5EF4-FFF2-40B4-BE49-F238E27FC236}">
                <a16:creationId xmlns:a16="http://schemas.microsoft.com/office/drawing/2014/main" id="{A01FED28-6DFF-456F-8425-92EA659694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1859" b="31859"/>
          <a:stretch/>
        </p:blipFill>
        <p:spPr>
          <a:xfrm>
            <a:off x="8313" y="-3"/>
            <a:ext cx="12191980" cy="6858001"/>
          </a:xfrm>
          <a:prstGeom prst="rect">
            <a:avLst/>
          </a:prstGeom>
        </p:spPr>
      </p:pic>
      <p:sp>
        <p:nvSpPr>
          <p:cNvPr id="10" name="Rectangle 9">
            <a:extLst>
              <a:ext uri="{FF2B5EF4-FFF2-40B4-BE49-F238E27FC236}">
                <a16:creationId xmlns:a16="http://schemas.microsoft.com/office/drawing/2014/main" id="{BE782C3D-9C95-900C-D675-6E7DF03AE335}"/>
              </a:ext>
            </a:extLst>
          </p:cNvPr>
          <p:cNvSpPr/>
          <p:nvPr/>
        </p:nvSpPr>
        <p:spPr>
          <a:xfrm>
            <a:off x="0" y="0"/>
            <a:ext cx="12183687" cy="6858000"/>
          </a:xfrm>
          <a:prstGeom prst="rect">
            <a:avLst/>
          </a:prstGeom>
          <a:solidFill>
            <a:srgbClr val="00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 name="Title 1">
            <a:extLst>
              <a:ext uri="{FF2B5EF4-FFF2-40B4-BE49-F238E27FC236}">
                <a16:creationId xmlns:a16="http://schemas.microsoft.com/office/drawing/2014/main" id="{FCD7BF99-5ABC-4717-B57D-01D265D6BA7D}"/>
              </a:ext>
            </a:extLst>
          </p:cNvPr>
          <p:cNvSpPr>
            <a:spLocks noGrp="1"/>
          </p:cNvSpPr>
          <p:nvPr>
            <p:ph type="title"/>
          </p:nvPr>
        </p:nvSpPr>
        <p:spPr>
          <a:xfrm>
            <a:off x="590843" y="675250"/>
            <a:ext cx="8039686" cy="3338255"/>
          </a:xfrm>
        </p:spPr>
        <p:txBody>
          <a:bodyPr vert="horz" lIns="91440" tIns="45720" rIns="91440" bIns="45720" rtlCol="0" anchor="t">
            <a:normAutofit/>
          </a:bodyPr>
          <a:lstStyle/>
          <a:p>
            <a:r>
              <a:rPr lang="en-US" sz="6600" b="1" spc="300" dirty="0">
                <a:solidFill>
                  <a:srgbClr val="FFFFFF"/>
                </a:solidFill>
              </a:rPr>
              <a:t>HB 3774 &amp; New Rules Related to Exempt Property</a:t>
            </a:r>
          </a:p>
        </p:txBody>
      </p:sp>
      <p:sp>
        <p:nvSpPr>
          <p:cNvPr id="6" name="TextBox 5">
            <a:extLst>
              <a:ext uri="{FF2B5EF4-FFF2-40B4-BE49-F238E27FC236}">
                <a16:creationId xmlns:a16="http://schemas.microsoft.com/office/drawing/2014/main" id="{BD105D85-B3A0-4DE4-AB76-0566F29D423D}"/>
              </a:ext>
            </a:extLst>
          </p:cNvPr>
          <p:cNvSpPr txBox="1"/>
          <p:nvPr/>
        </p:nvSpPr>
        <p:spPr>
          <a:xfrm>
            <a:off x="8313" y="6857998"/>
            <a:ext cx="1219198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ndara"/>
                <a:ea typeface="+mn-ea"/>
                <a:cs typeface="+mn-cs"/>
                <a:hlinkClick r:id="rId4" tooltip="http://www.davewilsonphotography.com/2010/12/27/texas-state-capitol-senate-chamber/"/>
              </a:rPr>
              <a:t>This Photo</a:t>
            </a:r>
            <a:r>
              <a:rPr kumimoji="0" lang="en-US" sz="900" b="0" i="0" u="none" strike="noStrike" kern="1200" cap="none" spc="0" normalizeH="0" baseline="0" noProof="0">
                <a:ln>
                  <a:noFill/>
                </a:ln>
                <a:solidFill>
                  <a:prstClr val="white"/>
                </a:solidFill>
                <a:effectLst/>
                <a:uLnTx/>
                <a:uFillTx/>
                <a:latin typeface="Candara"/>
                <a:ea typeface="+mn-ea"/>
                <a:cs typeface="+mn-cs"/>
              </a:rPr>
              <a:t> by Unknown Author is licensed under </a:t>
            </a:r>
            <a:r>
              <a:rPr kumimoji="0" lang="en-US" sz="900" b="0" i="0" u="none" strike="noStrike" kern="1200" cap="none" spc="0" normalizeH="0" baseline="0" noProof="0">
                <a:ln>
                  <a:noFill/>
                </a:ln>
                <a:solidFill>
                  <a:prstClr val="white"/>
                </a:solidFill>
                <a:effectLst/>
                <a:uLnTx/>
                <a:uFillTx/>
                <a:latin typeface="Candara"/>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white"/>
              </a:solidFill>
              <a:effectLst/>
              <a:uLnTx/>
              <a:uFillTx/>
              <a:latin typeface="Candara"/>
              <a:ea typeface="+mn-ea"/>
              <a:cs typeface="+mn-cs"/>
            </a:endParaRPr>
          </a:p>
        </p:txBody>
      </p:sp>
    </p:spTree>
    <p:custDataLst>
      <p:tags r:id="rId1"/>
    </p:custDataLst>
    <p:extLst>
      <p:ext uri="{BB962C8B-B14F-4D97-AF65-F5344CB8AC3E}">
        <p14:creationId xmlns:p14="http://schemas.microsoft.com/office/powerpoint/2010/main" val="5724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DAAA77-1F7C-B27D-3ACF-14265EDAAA86}"/>
              </a:ext>
            </a:extLst>
          </p:cNvPr>
          <p:cNvSpPr>
            <a:spLocks noGrp="1"/>
          </p:cNvSpPr>
          <p:nvPr>
            <p:ph type="title"/>
          </p:nvPr>
        </p:nvSpPr>
        <p:spPr>
          <a:xfrm>
            <a:off x="5102155" y="1720947"/>
            <a:ext cx="6461488" cy="3249637"/>
          </a:xfrm>
        </p:spPr>
        <p:txBody>
          <a:bodyPr vert="horz" lIns="91440" tIns="45720" rIns="91440" bIns="45720" rtlCol="0" anchor="b">
            <a:normAutofit/>
          </a:bodyPr>
          <a:lstStyle/>
          <a:p>
            <a:pPr>
              <a:lnSpc>
                <a:spcPct val="90000"/>
              </a:lnSpc>
            </a:pPr>
            <a:r>
              <a:rPr lang="en-US" sz="6600" dirty="0"/>
              <a:t>What does this mean for justice courts??</a:t>
            </a:r>
          </a:p>
        </p:txBody>
      </p:sp>
      <p:pic>
        <p:nvPicPr>
          <p:cNvPr id="13" name="Picture 12">
            <a:extLst>
              <a:ext uri="{FF2B5EF4-FFF2-40B4-BE49-F238E27FC236}">
                <a16:creationId xmlns:a16="http://schemas.microsoft.com/office/drawing/2014/main" id="{16FEE966-4C66-49A2-9528-AFC500F503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9" name="Picture 8" descr="A vintage weighing scales">
            <a:extLst>
              <a:ext uri="{FF2B5EF4-FFF2-40B4-BE49-F238E27FC236}">
                <a16:creationId xmlns:a16="http://schemas.microsoft.com/office/drawing/2014/main" id="{1942A432-4E44-6A25-1092-E4DA721461C1}"/>
              </a:ext>
            </a:extLst>
          </p:cNvPr>
          <p:cNvPicPr>
            <a:picLocks noChangeAspect="1"/>
          </p:cNvPicPr>
          <p:nvPr/>
        </p:nvPicPr>
        <p:blipFill rotWithShape="1">
          <a:blip r:embed="rId5"/>
          <a:srcRect r="8"/>
          <a:stretch/>
        </p:blipFill>
        <p:spPr>
          <a:xfrm>
            <a:off x="20" y="10"/>
            <a:ext cx="4571629" cy="6857990"/>
          </a:xfrm>
          <a:prstGeom prst="rect">
            <a:avLst/>
          </a:prstGeom>
        </p:spPr>
      </p:pic>
    </p:spTree>
    <p:custDataLst>
      <p:tags r:id="rId1"/>
    </p:custDataLst>
    <p:extLst>
      <p:ext uri="{BB962C8B-B14F-4D97-AF65-F5344CB8AC3E}">
        <p14:creationId xmlns:p14="http://schemas.microsoft.com/office/powerpoint/2010/main" val="171285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110E1-2BF5-DE86-8951-7EA78F1F710D}"/>
              </a:ext>
            </a:extLst>
          </p:cNvPr>
          <p:cNvSpPr>
            <a:spLocks noGrp="1"/>
          </p:cNvSpPr>
          <p:nvPr>
            <p:ph type="title"/>
          </p:nvPr>
        </p:nvSpPr>
        <p:spPr>
          <a:xfrm>
            <a:off x="425741" y="132765"/>
            <a:ext cx="10353762" cy="970450"/>
          </a:xfrm>
        </p:spPr>
        <p:txBody>
          <a:bodyPr/>
          <a:lstStyle/>
          <a:p>
            <a:r>
              <a:rPr lang="en-US" dirty="0"/>
              <a:t>Changes to Implement</a:t>
            </a:r>
          </a:p>
        </p:txBody>
      </p:sp>
      <p:graphicFrame>
        <p:nvGraphicFramePr>
          <p:cNvPr id="6" name="Content Placeholder 5">
            <a:extLst>
              <a:ext uri="{FF2B5EF4-FFF2-40B4-BE49-F238E27FC236}">
                <a16:creationId xmlns:a16="http://schemas.microsoft.com/office/drawing/2014/main" id="{73F28A19-201F-44F8-2FB7-71ECE0D7CE2F}"/>
              </a:ext>
            </a:extLst>
          </p:cNvPr>
          <p:cNvGraphicFramePr>
            <a:graphicFrameLocks noGrp="1"/>
          </p:cNvGraphicFramePr>
          <p:nvPr>
            <p:ph idx="1"/>
            <p:extLst>
              <p:ext uri="{D42A27DB-BD31-4B8C-83A1-F6EECF244321}">
                <p14:modId xmlns:p14="http://schemas.microsoft.com/office/powerpoint/2010/main" val="4255619913"/>
              </p:ext>
            </p:extLst>
          </p:nvPr>
        </p:nvGraphicFramePr>
        <p:xfrm>
          <a:off x="314151" y="1049036"/>
          <a:ext cx="11668416" cy="561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5405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B11FA5-4CA7-6256-1749-57CD8BE078AA}"/>
              </a:ext>
            </a:extLst>
          </p:cNvPr>
          <p:cNvPicPr>
            <a:picLocks noChangeAspect="1"/>
          </p:cNvPicPr>
          <p:nvPr/>
        </p:nvPicPr>
        <p:blipFill rotWithShape="1">
          <a:blip r:embed="rId4">
            <a:duotone>
              <a:prstClr val="black"/>
              <a:schemeClr val="tx2">
                <a:tint val="45000"/>
                <a:satMod val="400000"/>
              </a:schemeClr>
            </a:duotone>
            <a:alphaModFix amt="13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22738" b="2262"/>
          <a:stretch/>
        </p:blipFill>
        <p:spPr>
          <a:xfrm>
            <a:off x="142895" y="169346"/>
            <a:ext cx="12191980" cy="6857990"/>
          </a:xfrm>
          <a:prstGeom prst="rect">
            <a:avLst/>
          </a:prstGeom>
        </p:spPr>
      </p:pic>
      <p:sp>
        <p:nvSpPr>
          <p:cNvPr id="4" name="Title 3">
            <a:extLst>
              <a:ext uri="{FF2B5EF4-FFF2-40B4-BE49-F238E27FC236}">
                <a16:creationId xmlns:a16="http://schemas.microsoft.com/office/drawing/2014/main" id="{0B388754-42BD-BE0E-CA8E-BBB76050F5FD}"/>
              </a:ext>
            </a:extLst>
          </p:cNvPr>
          <p:cNvSpPr>
            <a:spLocks noGrp="1"/>
          </p:cNvSpPr>
          <p:nvPr>
            <p:ph type="title"/>
          </p:nvPr>
        </p:nvSpPr>
        <p:spPr>
          <a:xfrm>
            <a:off x="549162" y="397940"/>
            <a:ext cx="9440034" cy="1828801"/>
          </a:xfrm>
        </p:spPr>
        <p:txBody>
          <a:bodyPr vert="horz" lIns="91440" tIns="45720" rIns="91440" bIns="45720" rtlCol="0" anchor="b">
            <a:normAutofit/>
          </a:bodyPr>
          <a:lstStyle/>
          <a:p>
            <a:pPr algn="ctr"/>
            <a:r>
              <a:rPr lang="en-US" sz="5400" dirty="0"/>
              <a:t>Exempt Property Hearings </a:t>
            </a:r>
          </a:p>
        </p:txBody>
      </p:sp>
    </p:spTree>
    <p:custDataLst>
      <p:tags r:id="rId1"/>
    </p:custDataLst>
    <p:extLst>
      <p:ext uri="{BB962C8B-B14F-4D97-AF65-F5344CB8AC3E}">
        <p14:creationId xmlns:p14="http://schemas.microsoft.com/office/powerpoint/2010/main" val="35410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E1454-3A75-159B-DEB2-F8977319067C}"/>
              </a:ext>
            </a:extLst>
          </p:cNvPr>
          <p:cNvSpPr>
            <a:spLocks noGrp="1"/>
          </p:cNvSpPr>
          <p:nvPr>
            <p:ph type="title"/>
          </p:nvPr>
        </p:nvSpPr>
        <p:spPr>
          <a:xfrm>
            <a:off x="510746" y="4406537"/>
            <a:ext cx="10299981" cy="1380544"/>
          </a:xfrm>
        </p:spPr>
        <p:txBody>
          <a:bodyPr vert="horz" lIns="91440" tIns="45720" rIns="91440" bIns="45720" rtlCol="0" anchor="b">
            <a:normAutofit/>
          </a:bodyPr>
          <a:lstStyle/>
          <a:p>
            <a:r>
              <a:rPr lang="en-US" sz="4800" dirty="0"/>
              <a:t>Debt Collection Terminology</a:t>
            </a:r>
          </a:p>
        </p:txBody>
      </p:sp>
      <p:pic>
        <p:nvPicPr>
          <p:cNvPr id="10" name="Picture 9">
            <a:extLst>
              <a:ext uri="{FF2B5EF4-FFF2-40B4-BE49-F238E27FC236}">
                <a16:creationId xmlns:a16="http://schemas.microsoft.com/office/drawing/2014/main" id="{248276F5-9537-4233-B563-E37E2BAB1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6" name="Picture 5">
            <a:extLst>
              <a:ext uri="{FF2B5EF4-FFF2-40B4-BE49-F238E27FC236}">
                <a16:creationId xmlns:a16="http://schemas.microsoft.com/office/drawing/2014/main" id="{326428F4-3940-7DA4-343B-A115848E5A3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19294" b="19294"/>
          <a:stretch/>
        </p:blipFill>
        <p:spPr>
          <a:xfrm>
            <a:off x="-6915" y="-36502"/>
            <a:ext cx="12198915" cy="4322278"/>
          </a:xfrm>
          <a:prstGeom prst="rect">
            <a:avLst/>
          </a:prstGeom>
        </p:spPr>
      </p:pic>
    </p:spTree>
    <p:custDataLst>
      <p:tags r:id="rId1"/>
    </p:custDataLst>
    <p:extLst>
      <p:ext uri="{BB962C8B-B14F-4D97-AF65-F5344CB8AC3E}">
        <p14:creationId xmlns:p14="http://schemas.microsoft.com/office/powerpoint/2010/main" val="308314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62B2A-2E48-FBBF-478B-47D909FAA7EB}"/>
              </a:ext>
            </a:extLst>
          </p:cNvPr>
          <p:cNvSpPr>
            <a:spLocks noGrp="1"/>
          </p:cNvSpPr>
          <p:nvPr>
            <p:ph type="title"/>
          </p:nvPr>
        </p:nvSpPr>
        <p:spPr>
          <a:xfrm>
            <a:off x="436960" y="239353"/>
            <a:ext cx="10353762" cy="970450"/>
          </a:xfrm>
        </p:spPr>
        <p:txBody>
          <a:bodyPr/>
          <a:lstStyle/>
          <a:p>
            <a:r>
              <a:rPr lang="en-US" dirty="0"/>
              <a:t>Exempt Property Hearing Procedure</a:t>
            </a:r>
          </a:p>
        </p:txBody>
      </p:sp>
      <p:sp>
        <p:nvSpPr>
          <p:cNvPr id="5" name="Content Placeholder 4">
            <a:extLst>
              <a:ext uri="{FF2B5EF4-FFF2-40B4-BE49-F238E27FC236}">
                <a16:creationId xmlns:a16="http://schemas.microsoft.com/office/drawing/2014/main" id="{7D6055CD-7D68-399F-4CD8-B2A778A76DBD}"/>
              </a:ext>
            </a:extLst>
          </p:cNvPr>
          <p:cNvSpPr>
            <a:spLocks noGrp="1"/>
          </p:cNvSpPr>
          <p:nvPr>
            <p:ph idx="1"/>
          </p:nvPr>
        </p:nvSpPr>
        <p:spPr>
          <a:xfrm>
            <a:off x="504882" y="1464162"/>
            <a:ext cx="11191583" cy="5393838"/>
          </a:xfrm>
        </p:spPr>
        <p:txBody>
          <a:bodyPr/>
          <a:lstStyle/>
          <a:p>
            <a:pPr marL="494100" indent="-457200">
              <a:buAutoNum type="arabicPeriod"/>
            </a:pPr>
            <a:r>
              <a:rPr lang="en-US" sz="3200" dirty="0"/>
              <a:t>Judgment debtor files a Protected Property Claim for or another sworn document with the same information.</a:t>
            </a:r>
          </a:p>
          <a:p>
            <a:pPr marL="494100" indent="-457200">
              <a:buAutoNum type="arabicPeriod"/>
            </a:pPr>
            <a:r>
              <a:rPr lang="en-US" sz="3200" dirty="0"/>
              <a:t>Court sets the hearing and notifies the parties (including receivers, constables, or sheriffs involved in the case).</a:t>
            </a:r>
          </a:p>
          <a:p>
            <a:pPr marL="871200" lvl="1" indent="-457200">
              <a:buAutoNum type="arabicPeriod"/>
            </a:pPr>
            <a:r>
              <a:rPr lang="en-US" sz="2800" dirty="0"/>
              <a:t>Hearing must be within 10 days of when the exemption claim was filed unless there is good cause to extend the time.</a:t>
            </a:r>
          </a:p>
          <a:p>
            <a:pPr marL="494100" indent="-457200">
              <a:buAutoNum type="arabicPeriod"/>
            </a:pPr>
            <a:r>
              <a:rPr lang="en-US" sz="3200" dirty="0"/>
              <a:t>The receiver or officer cannot sell the judgment debtor’s property until after the court determines the exemption claim.</a:t>
            </a:r>
          </a:p>
          <a:p>
            <a:pPr marL="494100" indent="-457200">
              <a:buAutoNum type="arabicPeriod"/>
            </a:pPr>
            <a:endParaRPr lang="en-US" dirty="0"/>
          </a:p>
        </p:txBody>
      </p:sp>
    </p:spTree>
    <p:custDataLst>
      <p:tags r:id="rId1"/>
    </p:custDataLst>
    <p:extLst>
      <p:ext uri="{BB962C8B-B14F-4D97-AF65-F5344CB8AC3E}">
        <p14:creationId xmlns:p14="http://schemas.microsoft.com/office/powerpoint/2010/main" val="275458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1276-C7E2-6B1B-3FEA-16210DC31C2B}"/>
              </a:ext>
            </a:extLst>
          </p:cNvPr>
          <p:cNvSpPr>
            <a:spLocks noGrp="1"/>
          </p:cNvSpPr>
          <p:nvPr>
            <p:ph type="title"/>
          </p:nvPr>
        </p:nvSpPr>
        <p:spPr>
          <a:xfrm>
            <a:off x="425741" y="463745"/>
            <a:ext cx="5978072" cy="970450"/>
          </a:xfrm>
        </p:spPr>
        <p:txBody>
          <a:bodyPr>
            <a:normAutofit/>
          </a:bodyPr>
          <a:lstStyle/>
          <a:p>
            <a:r>
              <a:rPr lang="en-US" sz="3700" dirty="0"/>
              <a:t>The Exempt Property Hearing </a:t>
            </a:r>
          </a:p>
        </p:txBody>
      </p:sp>
      <p:sp>
        <p:nvSpPr>
          <p:cNvPr id="3" name="Content Placeholder 2">
            <a:extLst>
              <a:ext uri="{FF2B5EF4-FFF2-40B4-BE49-F238E27FC236}">
                <a16:creationId xmlns:a16="http://schemas.microsoft.com/office/drawing/2014/main" id="{0FC3606B-9B81-4F22-FBE9-A5D910B885A5}"/>
              </a:ext>
            </a:extLst>
          </p:cNvPr>
          <p:cNvSpPr>
            <a:spLocks noGrp="1"/>
          </p:cNvSpPr>
          <p:nvPr>
            <p:ph idx="1"/>
          </p:nvPr>
        </p:nvSpPr>
        <p:spPr>
          <a:xfrm>
            <a:off x="487449" y="1178061"/>
            <a:ext cx="6737389" cy="5277902"/>
          </a:xfrm>
        </p:spPr>
        <p:txBody>
          <a:bodyPr anchor="ctr">
            <a:normAutofit/>
          </a:bodyPr>
          <a:lstStyle/>
          <a:p>
            <a:r>
              <a:rPr lang="en-US" sz="3200" dirty="0"/>
              <a:t>Burden of Proof</a:t>
            </a:r>
          </a:p>
          <a:p>
            <a:pPr lvl="1"/>
            <a:r>
              <a:rPr lang="en-US" sz="2800" dirty="0"/>
              <a:t>On the judgment debtor</a:t>
            </a:r>
          </a:p>
          <a:p>
            <a:pPr lvl="1"/>
            <a:r>
              <a:rPr lang="en-US" sz="2800" dirty="0"/>
              <a:t>Can be met with the sworn statement if it is not challenged</a:t>
            </a:r>
          </a:p>
          <a:p>
            <a:r>
              <a:rPr lang="en-US" sz="3200" dirty="0"/>
              <a:t>If the court determines the property is exempt, the court must order it released within 3 business days</a:t>
            </a:r>
          </a:p>
        </p:txBody>
      </p:sp>
      <p:pic>
        <p:nvPicPr>
          <p:cNvPr id="5" name="Picture 4" descr="A vintage weighing scales">
            <a:extLst>
              <a:ext uri="{FF2B5EF4-FFF2-40B4-BE49-F238E27FC236}">
                <a16:creationId xmlns:a16="http://schemas.microsoft.com/office/drawing/2014/main" id="{39CFE7C3-46E1-04B5-6BB9-1D7A2CCA1361}"/>
              </a:ext>
            </a:extLst>
          </p:cNvPr>
          <p:cNvPicPr>
            <a:picLocks noChangeAspect="1"/>
          </p:cNvPicPr>
          <p:nvPr/>
        </p:nvPicPr>
        <p:blipFill rotWithShape="1">
          <a:blip r:embed="rId4"/>
          <a:srcRect r="8"/>
          <a:stretch/>
        </p:blipFill>
        <p:spPr>
          <a:xfrm>
            <a:off x="7620351" y="10"/>
            <a:ext cx="4571649" cy="6857990"/>
          </a:xfrm>
          <a:prstGeom prst="rect">
            <a:avLst/>
          </a:prstGeom>
        </p:spPr>
      </p:pic>
      <p:pic>
        <p:nvPicPr>
          <p:cNvPr id="9" name="Picture 8">
            <a:extLst>
              <a:ext uri="{FF2B5EF4-FFF2-40B4-BE49-F238E27FC236}">
                <a16:creationId xmlns:a16="http://schemas.microsoft.com/office/drawing/2014/main" id="{11772103-80A1-4212-B82B-261A06D067E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custDataLst>
      <p:tags r:id="rId1"/>
    </p:custDataLst>
    <p:extLst>
      <p:ext uri="{BB962C8B-B14F-4D97-AF65-F5344CB8AC3E}">
        <p14:creationId xmlns:p14="http://schemas.microsoft.com/office/powerpoint/2010/main" val="175439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88754-42BD-BE0E-CA8E-BBB76050F5FD}"/>
              </a:ext>
            </a:extLst>
          </p:cNvPr>
          <p:cNvSpPr>
            <a:spLocks noGrp="1"/>
          </p:cNvSpPr>
          <p:nvPr>
            <p:ph type="title"/>
          </p:nvPr>
        </p:nvSpPr>
        <p:spPr>
          <a:xfrm>
            <a:off x="861791" y="835383"/>
            <a:ext cx="3382832" cy="3499549"/>
          </a:xfrm>
        </p:spPr>
        <p:txBody>
          <a:bodyPr vert="horz" lIns="91440" tIns="45720" rIns="91440" bIns="45720" rtlCol="0" anchor="b">
            <a:normAutofit/>
          </a:bodyPr>
          <a:lstStyle/>
          <a:p>
            <a:r>
              <a:rPr lang="en-US" sz="4200"/>
              <a:t>How do you decide??</a:t>
            </a:r>
          </a:p>
        </p:txBody>
      </p:sp>
      <p:pic>
        <p:nvPicPr>
          <p:cNvPr id="11" name="Picture 10">
            <a:extLst>
              <a:ext uri="{FF2B5EF4-FFF2-40B4-BE49-F238E27FC236}">
                <a16:creationId xmlns:a16="http://schemas.microsoft.com/office/drawing/2014/main" id="{08187575-5CB4-477B-AA47-020C6D2A786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3" name="Picture 12">
            <a:extLst>
              <a:ext uri="{FF2B5EF4-FFF2-40B4-BE49-F238E27FC236}">
                <a16:creationId xmlns:a16="http://schemas.microsoft.com/office/drawing/2014/main" id="{EE585F70-7C5D-424E-A182-39507AF48A0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6" name="Picture 5">
            <a:extLst>
              <a:ext uri="{FF2B5EF4-FFF2-40B4-BE49-F238E27FC236}">
                <a16:creationId xmlns:a16="http://schemas.microsoft.com/office/drawing/2014/main" id="{BFB11FA5-4CA7-6256-1749-57CD8BE078AA}"/>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8783" r="8783"/>
          <a:stretch>
            <a:fillRect/>
          </a:stretch>
        </p:blipFill>
        <p:spPr>
          <a:xfrm>
            <a:off x="4654297" y="10"/>
            <a:ext cx="7537704" cy="6857990"/>
          </a:xfrm>
          <a:prstGeom prst="rect">
            <a:avLst/>
          </a:prstGeom>
        </p:spPr>
      </p:pic>
    </p:spTree>
    <p:custDataLst>
      <p:tags r:id="rId1"/>
    </p:custDataLst>
    <p:extLst>
      <p:ext uri="{BB962C8B-B14F-4D97-AF65-F5344CB8AC3E}">
        <p14:creationId xmlns:p14="http://schemas.microsoft.com/office/powerpoint/2010/main" val="43257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0778CE-EC40-9727-A9BE-B97D5D64EF98}"/>
              </a:ext>
            </a:extLst>
          </p:cNvPr>
          <p:cNvSpPr>
            <a:spLocks noGrp="1"/>
          </p:cNvSpPr>
          <p:nvPr>
            <p:ph type="title"/>
          </p:nvPr>
        </p:nvSpPr>
        <p:spPr>
          <a:xfrm>
            <a:off x="781364" y="306902"/>
            <a:ext cx="10353762" cy="970450"/>
          </a:xfrm>
        </p:spPr>
        <p:txBody>
          <a:bodyPr/>
          <a:lstStyle/>
          <a:p>
            <a:r>
              <a:rPr lang="en-US" dirty="0"/>
              <a:t>Scenario 1</a:t>
            </a:r>
          </a:p>
        </p:txBody>
      </p:sp>
      <p:sp>
        <p:nvSpPr>
          <p:cNvPr id="5" name="Content Placeholder 4">
            <a:extLst>
              <a:ext uri="{FF2B5EF4-FFF2-40B4-BE49-F238E27FC236}">
                <a16:creationId xmlns:a16="http://schemas.microsoft.com/office/drawing/2014/main" id="{E281139E-20CB-AB29-7FAF-6D8EF67CAF01}"/>
              </a:ext>
            </a:extLst>
          </p:cNvPr>
          <p:cNvSpPr>
            <a:spLocks noGrp="1"/>
          </p:cNvSpPr>
          <p:nvPr>
            <p:ph idx="1"/>
          </p:nvPr>
        </p:nvSpPr>
        <p:spPr>
          <a:xfrm>
            <a:off x="919119" y="1475652"/>
            <a:ext cx="10353762" cy="4799024"/>
          </a:xfrm>
        </p:spPr>
        <p:txBody>
          <a:bodyPr>
            <a:normAutofit fontScale="92500"/>
          </a:bodyPr>
          <a:lstStyle/>
          <a:p>
            <a:r>
              <a:rPr lang="en-US" sz="2800" dirty="0"/>
              <a:t>The constable seized 2 vehicles to satisfy a writ against John and Jane Smith. John Smith has filed a Protected Property Claim Form (see Handout 1). </a:t>
            </a:r>
          </a:p>
          <a:p>
            <a:r>
              <a:rPr lang="en-US" sz="2800" dirty="0"/>
              <a:t>The Smiths argued at the hearing that personal vehicles are on the exempt property list, so the constable shouldn’t be able to seize them. </a:t>
            </a:r>
          </a:p>
          <a:p>
            <a:r>
              <a:rPr lang="en-US" sz="2800" dirty="0"/>
              <a:t>ABC Holdings’ attorney argues that the Smiths own multiple vehicles, and while some of them are exempt, not all of the vehicles are.</a:t>
            </a:r>
          </a:p>
          <a:p>
            <a:r>
              <a:rPr lang="en-US" sz="2800" i="1" dirty="0"/>
              <a:t>What questions do you ask after the testimony?</a:t>
            </a:r>
          </a:p>
          <a:p>
            <a:r>
              <a:rPr lang="en-US" sz="2800" i="1" dirty="0"/>
              <a:t>How do you rule?</a:t>
            </a:r>
          </a:p>
        </p:txBody>
      </p:sp>
    </p:spTree>
    <p:custDataLst>
      <p:tags r:id="rId1"/>
    </p:custDataLst>
    <p:extLst>
      <p:ext uri="{BB962C8B-B14F-4D97-AF65-F5344CB8AC3E}">
        <p14:creationId xmlns:p14="http://schemas.microsoft.com/office/powerpoint/2010/main" val="369747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E06F-0020-10E4-7180-7ADE8D526CE0}"/>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650BDB68-8E66-0DCE-19AE-1F47780C08C1}"/>
              </a:ext>
            </a:extLst>
          </p:cNvPr>
          <p:cNvSpPr>
            <a:spLocks noGrp="1"/>
          </p:cNvSpPr>
          <p:nvPr>
            <p:ph idx="1"/>
          </p:nvPr>
        </p:nvSpPr>
        <p:spPr/>
        <p:txBody>
          <a:bodyPr>
            <a:normAutofit/>
          </a:bodyPr>
          <a:lstStyle/>
          <a:p>
            <a:r>
              <a:rPr lang="en-US" sz="3200" dirty="0"/>
              <a:t>You receive another Protected Property Claim Form. Bob Robbins is a fishing guide. He has 4 boats. A receiver has seized all 4 boats to satisfy a judgment against his business, Robbins Fishing Guides, LLC. </a:t>
            </a:r>
          </a:p>
          <a:p>
            <a:r>
              <a:rPr lang="en-US" sz="3200" i="1" dirty="0"/>
              <a:t>What more information do you need?</a:t>
            </a:r>
          </a:p>
          <a:p>
            <a:r>
              <a:rPr lang="en-US" sz="3200" i="1" dirty="0"/>
              <a:t>Are the boats exempt?</a:t>
            </a:r>
          </a:p>
        </p:txBody>
      </p:sp>
    </p:spTree>
    <p:custDataLst>
      <p:tags r:id="rId1"/>
    </p:custDataLst>
    <p:extLst>
      <p:ext uri="{BB962C8B-B14F-4D97-AF65-F5344CB8AC3E}">
        <p14:creationId xmlns:p14="http://schemas.microsoft.com/office/powerpoint/2010/main" val="4221678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B11FA5-4CA7-6256-1749-57CD8BE078AA}"/>
              </a:ext>
            </a:extLst>
          </p:cNvPr>
          <p:cNvPicPr>
            <a:picLocks noChangeAspect="1"/>
          </p:cNvPicPr>
          <p:nvPr/>
        </p:nvPicPr>
        <p:blipFill rotWithShape="1">
          <a:blip r:embed="rId4">
            <a:duotone>
              <a:prstClr val="black"/>
              <a:schemeClr val="tx2">
                <a:tint val="45000"/>
                <a:satMod val="400000"/>
              </a:schemeClr>
            </a:duotone>
            <a:alphaModFix amt="13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0B388754-42BD-BE0E-CA8E-BBB76050F5FD}"/>
              </a:ext>
            </a:extLst>
          </p:cNvPr>
          <p:cNvSpPr>
            <a:spLocks noGrp="1"/>
          </p:cNvSpPr>
          <p:nvPr>
            <p:ph type="title"/>
          </p:nvPr>
        </p:nvSpPr>
        <p:spPr>
          <a:xfrm>
            <a:off x="958910" y="400968"/>
            <a:ext cx="9440034" cy="1828801"/>
          </a:xfrm>
        </p:spPr>
        <p:txBody>
          <a:bodyPr vert="horz" lIns="91440" tIns="45720" rIns="91440" bIns="45720" rtlCol="0" anchor="b">
            <a:normAutofit/>
          </a:bodyPr>
          <a:lstStyle/>
          <a:p>
            <a:r>
              <a:rPr lang="en-US" sz="7200" dirty="0"/>
              <a:t>Resources</a:t>
            </a:r>
          </a:p>
        </p:txBody>
      </p:sp>
    </p:spTree>
    <p:custDataLst>
      <p:tags r:id="rId1"/>
    </p:custDataLst>
    <p:extLst>
      <p:ext uri="{BB962C8B-B14F-4D97-AF65-F5344CB8AC3E}">
        <p14:creationId xmlns:p14="http://schemas.microsoft.com/office/powerpoint/2010/main" val="390713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48D0A-BDD7-88F5-0132-07B3FB278C4A}"/>
              </a:ext>
            </a:extLst>
          </p:cNvPr>
          <p:cNvSpPr>
            <a:spLocks noGrp="1"/>
          </p:cNvSpPr>
          <p:nvPr>
            <p:ph type="title"/>
          </p:nvPr>
        </p:nvSpPr>
        <p:spPr>
          <a:xfrm>
            <a:off x="390124" y="295450"/>
            <a:ext cx="10353762" cy="970450"/>
          </a:xfrm>
        </p:spPr>
        <p:txBody>
          <a:bodyPr>
            <a:normAutofit/>
          </a:bodyPr>
          <a:lstStyle/>
          <a:p>
            <a:r>
              <a:rPr lang="en-US" sz="4800" dirty="0"/>
              <a:t>Forms</a:t>
            </a:r>
          </a:p>
        </p:txBody>
      </p:sp>
      <p:sp>
        <p:nvSpPr>
          <p:cNvPr id="5" name="Content Placeholder 4">
            <a:extLst>
              <a:ext uri="{FF2B5EF4-FFF2-40B4-BE49-F238E27FC236}">
                <a16:creationId xmlns:a16="http://schemas.microsoft.com/office/drawing/2014/main" id="{CD389932-A9F9-6D34-5877-922A0FCAC845}"/>
              </a:ext>
            </a:extLst>
          </p:cNvPr>
          <p:cNvSpPr>
            <a:spLocks noGrp="1"/>
          </p:cNvSpPr>
          <p:nvPr>
            <p:ph idx="1"/>
          </p:nvPr>
        </p:nvSpPr>
        <p:spPr>
          <a:xfrm>
            <a:off x="600250" y="1380015"/>
            <a:ext cx="10877433" cy="5065664"/>
          </a:xfrm>
        </p:spPr>
        <p:txBody>
          <a:bodyPr>
            <a:normAutofit lnSpcReduction="10000"/>
          </a:bodyPr>
          <a:lstStyle/>
          <a:p>
            <a:r>
              <a:rPr lang="en-US" sz="3200" dirty="0"/>
              <a:t>Exempt Property Claim Form </a:t>
            </a:r>
            <a:r>
              <a:rPr lang="en-US" sz="3200" i="1" dirty="0"/>
              <a:t>(Texas Supreme Court)</a:t>
            </a:r>
          </a:p>
          <a:p>
            <a:r>
              <a:rPr lang="en-US" sz="3200" dirty="0"/>
              <a:t>Exempt Property Claim Form – Instructions </a:t>
            </a:r>
            <a:r>
              <a:rPr lang="en-US" sz="3200" i="1" dirty="0"/>
              <a:t>(Texas Supreme Court)</a:t>
            </a:r>
          </a:p>
          <a:p>
            <a:r>
              <a:rPr lang="en-US" sz="3200" dirty="0"/>
              <a:t>Notice of Protected Property Rights </a:t>
            </a:r>
            <a:r>
              <a:rPr lang="en-US" sz="3200" i="1" dirty="0"/>
              <a:t>(Bilingual; Texas Supreme Court)</a:t>
            </a:r>
          </a:p>
          <a:p>
            <a:r>
              <a:rPr lang="en-US" sz="3200" dirty="0"/>
              <a:t>Updated judgment forms for all money judgments</a:t>
            </a:r>
          </a:p>
          <a:p>
            <a:r>
              <a:rPr lang="en-US" sz="3200" dirty="0"/>
              <a:t>Updated garnishment forms</a:t>
            </a:r>
          </a:p>
          <a:p>
            <a:r>
              <a:rPr lang="en-US" sz="3200" dirty="0"/>
              <a:t>All forms can be found on TJCTC Forms Page: </a:t>
            </a:r>
            <a:r>
              <a:rPr lang="en-US" sz="3200" dirty="0">
                <a:hlinkClick r:id="rId3"/>
              </a:rPr>
              <a:t>https://www.tjctc.org/tjctc-resources/forms.html</a:t>
            </a:r>
            <a:r>
              <a:rPr lang="en-US" sz="3200" dirty="0"/>
              <a:t> </a:t>
            </a:r>
          </a:p>
        </p:txBody>
      </p:sp>
    </p:spTree>
    <p:custDataLst>
      <p:tags r:id="rId1"/>
    </p:custDataLst>
    <p:extLst>
      <p:ext uri="{BB962C8B-B14F-4D97-AF65-F5344CB8AC3E}">
        <p14:creationId xmlns:p14="http://schemas.microsoft.com/office/powerpoint/2010/main" val="216366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24007E-BA57-41B2-8C6B-5E99927F2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C3D863-EED6-220E-8F9A-AD1FA747BDBC}"/>
              </a:ext>
            </a:extLst>
          </p:cNvPr>
          <p:cNvSpPr>
            <a:spLocks noGrp="1"/>
          </p:cNvSpPr>
          <p:nvPr>
            <p:ph type="title"/>
          </p:nvPr>
        </p:nvSpPr>
        <p:spPr>
          <a:xfrm>
            <a:off x="799164" y="1197428"/>
            <a:ext cx="5955127" cy="4463144"/>
          </a:xfrm>
        </p:spPr>
        <p:txBody>
          <a:bodyPr vert="horz" lIns="91440" tIns="45720" rIns="91440" bIns="45720" rtlCol="0" anchor="t">
            <a:normAutofit/>
          </a:bodyPr>
          <a:lstStyle/>
          <a:p>
            <a:r>
              <a:rPr lang="en-US" sz="5400" dirty="0"/>
              <a:t>Exempt Property Self-Paced Module</a:t>
            </a:r>
          </a:p>
        </p:txBody>
      </p:sp>
      <p:sp>
        <p:nvSpPr>
          <p:cNvPr id="12" name="Rectangle 11">
            <a:extLst>
              <a:ext uri="{FF2B5EF4-FFF2-40B4-BE49-F238E27FC236}">
                <a16:creationId xmlns:a16="http://schemas.microsoft.com/office/drawing/2014/main" id="{255D0BF7-94F4-4437-A2B2-87BAFF86D5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321564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1686A3B-A85E-317E-3A9B-C52568150666}"/>
              </a:ext>
            </a:extLst>
          </p:cNvPr>
          <p:cNvSpPr>
            <a:spLocks noGrp="1"/>
          </p:cNvSpPr>
          <p:nvPr>
            <p:ph idx="1"/>
          </p:nvPr>
        </p:nvSpPr>
        <p:spPr>
          <a:xfrm>
            <a:off x="306583" y="4399364"/>
            <a:ext cx="11782635" cy="1859922"/>
          </a:xfrm>
        </p:spPr>
        <p:txBody>
          <a:bodyPr vert="horz" lIns="91440" tIns="45720" rIns="91440" bIns="45720" rtlCol="0" anchor="ctr">
            <a:normAutofit/>
          </a:bodyPr>
          <a:lstStyle/>
          <a:p>
            <a:pPr marL="0" indent="0">
              <a:buNone/>
            </a:pPr>
            <a:r>
              <a:rPr lang="en-US" sz="3200" i="1" dirty="0">
                <a:solidFill>
                  <a:schemeClr val="tx1"/>
                </a:solidFill>
                <a:hlinkClick r:id="rId4">
                  <a:extLst>
                    <a:ext uri="{A12FA001-AC4F-418D-AE19-62706E023703}">
                      <ahyp:hlinkClr xmlns:ahyp="http://schemas.microsoft.com/office/drawing/2018/hyperlinkcolor" xmlns="" val="tx"/>
                    </a:ext>
                  </a:extLst>
                </a:hlinkClick>
              </a:rPr>
              <a:t>https://www.tjctc.org/onlinelearning/selfpacedmodules.html</a:t>
            </a:r>
            <a:endParaRPr lang="en-US" sz="3200" i="1" dirty="0">
              <a:solidFill>
                <a:schemeClr val="tx1"/>
              </a:solidFill>
            </a:endParaRPr>
          </a:p>
        </p:txBody>
      </p:sp>
      <p:sp>
        <p:nvSpPr>
          <p:cNvPr id="14" name="Rectangle 13">
            <a:extLst>
              <a:ext uri="{FF2B5EF4-FFF2-40B4-BE49-F238E27FC236}">
                <a16:creationId xmlns:a16="http://schemas.microsoft.com/office/drawing/2014/main" id="{DE118816-C01D-462E-B0B0-777C21EF6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custDataLst>
      <p:tags r:id="rId1"/>
    </p:custDataLst>
    <p:extLst>
      <p:ext uri="{BB962C8B-B14F-4D97-AF65-F5344CB8AC3E}">
        <p14:creationId xmlns:p14="http://schemas.microsoft.com/office/powerpoint/2010/main" val="410102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7" name="Picture 6" descr="Pipes over the sea">
            <a:extLst>
              <a:ext uri="{FF2B5EF4-FFF2-40B4-BE49-F238E27FC236}">
                <a16:creationId xmlns:a16="http://schemas.microsoft.com/office/drawing/2014/main" id="{A6F93C52-F8A1-582A-A0FB-20CA8C28E6D8}"/>
              </a:ext>
            </a:extLst>
          </p:cNvPr>
          <p:cNvPicPr>
            <a:picLocks noChangeAspect="1"/>
          </p:cNvPicPr>
          <p:nvPr/>
        </p:nvPicPr>
        <p:blipFill>
          <a:blip r:embed="rId3">
            <a:alphaModFix amt="40000"/>
          </a:blip>
          <a:srcRect t="20192" b="4808"/>
          <a:stretch>
            <a:fill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DD9D6724-055D-FE84-B74E-1B53BF777017}"/>
              </a:ext>
            </a:extLst>
          </p:cNvPr>
          <p:cNvSpPr>
            <a:spLocks noGrp="1"/>
          </p:cNvSpPr>
          <p:nvPr>
            <p:ph type="title"/>
          </p:nvPr>
        </p:nvSpPr>
        <p:spPr>
          <a:xfrm>
            <a:off x="1370693" y="1769540"/>
            <a:ext cx="9440034" cy="1828801"/>
          </a:xfrm>
        </p:spPr>
        <p:txBody>
          <a:bodyPr vert="horz" lIns="91440" tIns="45720" rIns="91440" bIns="45720" rtlCol="0" anchor="b">
            <a:normAutofit/>
          </a:bodyPr>
          <a:lstStyle/>
          <a:p>
            <a:pPr algn="ctr"/>
            <a:r>
              <a:rPr lang="en-US" sz="5400"/>
              <a:t>Receivership Scenarios</a:t>
            </a:r>
          </a:p>
        </p:txBody>
      </p:sp>
      <p:sp>
        <p:nvSpPr>
          <p:cNvPr id="5" name="Text Placeholder 4">
            <a:extLst>
              <a:ext uri="{FF2B5EF4-FFF2-40B4-BE49-F238E27FC236}">
                <a16:creationId xmlns:a16="http://schemas.microsoft.com/office/drawing/2014/main" id="{D9002DC9-209E-DD1F-E148-5B4B3703AC35}"/>
              </a:ext>
            </a:extLst>
          </p:cNvPr>
          <p:cNvSpPr>
            <a:spLocks noGrp="1"/>
          </p:cNvSpPr>
          <p:nvPr>
            <p:ph type="body" idx="1"/>
          </p:nvPr>
        </p:nvSpPr>
        <p:spPr>
          <a:xfrm>
            <a:off x="1370693" y="3598339"/>
            <a:ext cx="9440034" cy="1049867"/>
          </a:xfrm>
        </p:spPr>
        <p:txBody>
          <a:bodyPr vert="horz" lIns="91440" tIns="45720" rIns="91440" bIns="45720" rtlCol="0" anchor="t">
            <a:normAutofit/>
          </a:bodyPr>
          <a:lstStyle/>
          <a:p>
            <a:pPr algn="ctr"/>
            <a:endParaRPr lang="en-US"/>
          </a:p>
        </p:txBody>
      </p:sp>
    </p:spTree>
    <p:extLst>
      <p:ext uri="{BB962C8B-B14F-4D97-AF65-F5344CB8AC3E}">
        <p14:creationId xmlns:p14="http://schemas.microsoft.com/office/powerpoint/2010/main" val="171130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77F1-204F-6BD9-E4E2-C8AB4CCC0BCC}"/>
              </a:ext>
            </a:extLst>
          </p:cNvPr>
          <p:cNvSpPr>
            <a:spLocks noGrp="1"/>
          </p:cNvSpPr>
          <p:nvPr>
            <p:ph type="title"/>
          </p:nvPr>
        </p:nvSpPr>
        <p:spPr/>
        <p:txBody>
          <a:bodyPr/>
          <a:lstStyle/>
          <a:p>
            <a:r>
              <a:rPr lang="en-US" dirty="0"/>
              <a:t>Scenario 1 – Appoint?</a:t>
            </a:r>
          </a:p>
        </p:txBody>
      </p:sp>
      <p:sp>
        <p:nvSpPr>
          <p:cNvPr id="3" name="Content Placeholder 2">
            <a:extLst>
              <a:ext uri="{FF2B5EF4-FFF2-40B4-BE49-F238E27FC236}">
                <a16:creationId xmlns:a16="http://schemas.microsoft.com/office/drawing/2014/main" id="{5B11979A-6EBA-E4B3-4082-509A4912BD1A}"/>
              </a:ext>
            </a:extLst>
          </p:cNvPr>
          <p:cNvSpPr>
            <a:spLocks noGrp="1"/>
          </p:cNvSpPr>
          <p:nvPr>
            <p:ph idx="1"/>
          </p:nvPr>
        </p:nvSpPr>
        <p:spPr/>
        <p:txBody>
          <a:bodyPr>
            <a:normAutofit/>
          </a:bodyPr>
          <a:lstStyle/>
          <a:p>
            <a:r>
              <a:rPr lang="en-US" sz="2800" dirty="0"/>
              <a:t>A judgment is rendered against a defendant by the Justice of the Peace in Apple County Precinct 1. </a:t>
            </a:r>
          </a:p>
          <a:p>
            <a:r>
              <a:rPr lang="en-US" sz="2800" dirty="0"/>
              <a:t>You are the judge in Apple County Precinct 2 and the judgment creditor comes in asking you to appoint a receiver in this case. They say that the Precinct 1 judge hates plaintiffs and refuses to appoint receivers.</a:t>
            </a:r>
          </a:p>
          <a:p>
            <a:r>
              <a:rPr lang="en-US" sz="2800" dirty="0"/>
              <a:t>Should you appoint a receiver here? Why or why not? </a:t>
            </a:r>
          </a:p>
        </p:txBody>
      </p:sp>
    </p:spTree>
    <p:extLst>
      <p:ext uri="{BB962C8B-B14F-4D97-AF65-F5344CB8AC3E}">
        <p14:creationId xmlns:p14="http://schemas.microsoft.com/office/powerpoint/2010/main" val="194522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330C0-A044-D4FB-6DE4-A07127B6B080}"/>
              </a:ext>
            </a:extLst>
          </p:cNvPr>
          <p:cNvSpPr>
            <a:spLocks noGrp="1"/>
          </p:cNvSpPr>
          <p:nvPr>
            <p:ph type="title"/>
          </p:nvPr>
        </p:nvSpPr>
        <p:spPr/>
        <p:txBody>
          <a:bodyPr/>
          <a:lstStyle/>
          <a:p>
            <a:r>
              <a:rPr lang="en-US" dirty="0"/>
              <a:t>Judgment Creditor</a:t>
            </a:r>
          </a:p>
        </p:txBody>
      </p:sp>
      <p:sp>
        <p:nvSpPr>
          <p:cNvPr id="5" name="Content Placeholder 4">
            <a:extLst>
              <a:ext uri="{FF2B5EF4-FFF2-40B4-BE49-F238E27FC236}">
                <a16:creationId xmlns:a16="http://schemas.microsoft.com/office/drawing/2014/main" id="{F9DF5FA1-D6F5-3665-B96C-2F0BC0A40D56}"/>
              </a:ext>
            </a:extLst>
          </p:cNvPr>
          <p:cNvSpPr>
            <a:spLocks noGrp="1"/>
          </p:cNvSpPr>
          <p:nvPr>
            <p:ph idx="1"/>
          </p:nvPr>
        </p:nvSpPr>
        <p:spPr>
          <a:xfrm>
            <a:off x="872606" y="1880730"/>
            <a:ext cx="10353762" cy="4058751"/>
          </a:xfrm>
        </p:spPr>
        <p:txBody>
          <a:bodyPr/>
          <a:lstStyle/>
          <a:p>
            <a:pPr lvl="1">
              <a:lnSpc>
                <a:spcPct val="90000"/>
              </a:lnSpc>
              <a:buFont typeface="Arial" panose="020B0604020202020204" pitchFamily="34" charset="0"/>
              <a:buChar char="•"/>
            </a:pPr>
            <a:r>
              <a:rPr lang="en-US" sz="3200" dirty="0"/>
              <a:t>The person in whose favor a judgment was entered or someone who acquired the judgment later. </a:t>
            </a:r>
          </a:p>
          <a:p>
            <a:pPr lvl="1">
              <a:lnSpc>
                <a:spcPct val="90000"/>
              </a:lnSpc>
              <a:buFont typeface="Arial" panose="020B0604020202020204" pitchFamily="34" charset="0"/>
              <a:buChar char="•"/>
            </a:pPr>
            <a:r>
              <a:rPr lang="en-US" sz="3200" dirty="0"/>
              <a:t>It is the person who “holds” the judgment that is being enforced!</a:t>
            </a:r>
          </a:p>
          <a:p>
            <a:pPr lvl="1">
              <a:lnSpc>
                <a:spcPct val="90000"/>
              </a:lnSpc>
              <a:buFont typeface="Arial" panose="020B0604020202020204" pitchFamily="34" charset="0"/>
              <a:buChar char="•"/>
            </a:pPr>
            <a:r>
              <a:rPr lang="en-US" sz="3200" i="1" dirty="0"/>
              <a:t>Usually the plaintiff.</a:t>
            </a:r>
          </a:p>
          <a:p>
            <a:pPr lvl="1">
              <a:lnSpc>
                <a:spcPct val="90000"/>
              </a:lnSpc>
              <a:buFont typeface="Arial" panose="020B0604020202020204" pitchFamily="34" charset="0"/>
              <a:buChar char="•"/>
            </a:pPr>
            <a:r>
              <a:rPr lang="en-US" sz="3200" dirty="0"/>
              <a:t>Or an “assignee” </a:t>
            </a:r>
          </a:p>
          <a:p>
            <a:pPr lvl="2">
              <a:lnSpc>
                <a:spcPct val="90000"/>
              </a:lnSpc>
            </a:pPr>
            <a:r>
              <a:rPr lang="en-US" sz="2000" dirty="0"/>
              <a:t>Someone to whom the judgment was “assigned” after they bought it from the original plaintiff or a prior  assignee.</a:t>
            </a:r>
          </a:p>
          <a:p>
            <a:endParaRPr lang="en-US" dirty="0"/>
          </a:p>
        </p:txBody>
      </p:sp>
    </p:spTree>
    <p:custDataLst>
      <p:tags r:id="rId1"/>
    </p:custDataLst>
    <p:extLst>
      <p:ext uri="{BB962C8B-B14F-4D97-AF65-F5344CB8AC3E}">
        <p14:creationId xmlns:p14="http://schemas.microsoft.com/office/powerpoint/2010/main" val="4060269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FB2C-152A-4F93-7A13-547EDE47049B}"/>
              </a:ext>
            </a:extLst>
          </p:cNvPr>
          <p:cNvSpPr>
            <a:spLocks noGrp="1"/>
          </p:cNvSpPr>
          <p:nvPr>
            <p:ph type="title"/>
          </p:nvPr>
        </p:nvSpPr>
        <p:spPr/>
        <p:txBody>
          <a:bodyPr/>
          <a:lstStyle/>
          <a:p>
            <a:r>
              <a:rPr lang="en-US" dirty="0"/>
              <a:t>Scenario 2 – Appoint?</a:t>
            </a:r>
          </a:p>
        </p:txBody>
      </p:sp>
      <p:sp>
        <p:nvSpPr>
          <p:cNvPr id="3" name="Content Placeholder 2">
            <a:extLst>
              <a:ext uri="{FF2B5EF4-FFF2-40B4-BE49-F238E27FC236}">
                <a16:creationId xmlns:a16="http://schemas.microsoft.com/office/drawing/2014/main" id="{7961919D-56E6-765D-EFE6-8B35209AC742}"/>
              </a:ext>
            </a:extLst>
          </p:cNvPr>
          <p:cNvSpPr>
            <a:spLocks noGrp="1"/>
          </p:cNvSpPr>
          <p:nvPr>
            <p:ph idx="1"/>
          </p:nvPr>
        </p:nvSpPr>
        <p:spPr/>
        <p:txBody>
          <a:bodyPr>
            <a:normAutofit/>
          </a:bodyPr>
          <a:lstStyle/>
          <a:p>
            <a:r>
              <a:rPr lang="en-US" sz="2800" dirty="0"/>
              <a:t>A judgment creditor asks for appointment of a receiver. The application doesn’t state that the defendant possesses non-exempt property. You ask at a hearing if the defendant has any non-exempt property and the judgment creditor responds “I don’t know, that’s why I need a receiver, so I can find out!”</a:t>
            </a:r>
          </a:p>
          <a:p>
            <a:endParaRPr lang="en-US" sz="2800" dirty="0"/>
          </a:p>
          <a:p>
            <a:r>
              <a:rPr lang="en-US" sz="2800" dirty="0"/>
              <a:t>Appoint? Why or why not? </a:t>
            </a:r>
          </a:p>
        </p:txBody>
      </p:sp>
    </p:spTree>
    <p:extLst>
      <p:ext uri="{BB962C8B-B14F-4D97-AF65-F5344CB8AC3E}">
        <p14:creationId xmlns:p14="http://schemas.microsoft.com/office/powerpoint/2010/main" val="2311716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77F1-204F-6BD9-E4E2-C8AB4CCC0BCC}"/>
              </a:ext>
            </a:extLst>
          </p:cNvPr>
          <p:cNvSpPr>
            <a:spLocks noGrp="1"/>
          </p:cNvSpPr>
          <p:nvPr>
            <p:ph type="title"/>
          </p:nvPr>
        </p:nvSpPr>
        <p:spPr/>
        <p:txBody>
          <a:bodyPr/>
          <a:lstStyle/>
          <a:p>
            <a:r>
              <a:rPr lang="en-US" dirty="0"/>
              <a:t>Scenario 3 – Form?</a:t>
            </a:r>
          </a:p>
        </p:txBody>
      </p:sp>
      <p:sp>
        <p:nvSpPr>
          <p:cNvPr id="3" name="Content Placeholder 2">
            <a:extLst>
              <a:ext uri="{FF2B5EF4-FFF2-40B4-BE49-F238E27FC236}">
                <a16:creationId xmlns:a16="http://schemas.microsoft.com/office/drawing/2014/main" id="{5B11979A-6EBA-E4B3-4082-509A4912BD1A}"/>
              </a:ext>
            </a:extLst>
          </p:cNvPr>
          <p:cNvSpPr>
            <a:spLocks noGrp="1"/>
          </p:cNvSpPr>
          <p:nvPr>
            <p:ph idx="1"/>
          </p:nvPr>
        </p:nvSpPr>
        <p:spPr/>
        <p:txBody>
          <a:bodyPr>
            <a:normAutofit/>
          </a:bodyPr>
          <a:lstStyle/>
          <a:p>
            <a:r>
              <a:rPr lang="en-US" sz="2800" dirty="0"/>
              <a:t>A judgment creditor wants you to use their form in appointing a receiver, instead of the one from the TJCTC site. They say that form is too confusing, and they also disagree with some of the items. They also say that it is their judgment, their motion, and they are the one at risk. </a:t>
            </a:r>
          </a:p>
          <a:p>
            <a:endParaRPr lang="en-US" sz="2800" dirty="0"/>
          </a:p>
          <a:p>
            <a:r>
              <a:rPr lang="en-US" sz="2800" dirty="0"/>
              <a:t>Use their form or the TJCTC form?</a:t>
            </a:r>
          </a:p>
        </p:txBody>
      </p:sp>
    </p:spTree>
    <p:extLst>
      <p:ext uri="{BB962C8B-B14F-4D97-AF65-F5344CB8AC3E}">
        <p14:creationId xmlns:p14="http://schemas.microsoft.com/office/powerpoint/2010/main" val="309930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77F1-204F-6BD9-E4E2-C8AB4CCC0BCC}"/>
              </a:ext>
            </a:extLst>
          </p:cNvPr>
          <p:cNvSpPr>
            <a:spLocks noGrp="1"/>
          </p:cNvSpPr>
          <p:nvPr>
            <p:ph type="title"/>
          </p:nvPr>
        </p:nvSpPr>
        <p:spPr/>
        <p:txBody>
          <a:bodyPr/>
          <a:lstStyle/>
          <a:p>
            <a:r>
              <a:rPr lang="en-US" dirty="0"/>
              <a:t>Scenario 4 – Fees?</a:t>
            </a:r>
          </a:p>
        </p:txBody>
      </p:sp>
      <p:sp>
        <p:nvSpPr>
          <p:cNvPr id="3" name="Content Placeholder 2">
            <a:extLst>
              <a:ext uri="{FF2B5EF4-FFF2-40B4-BE49-F238E27FC236}">
                <a16:creationId xmlns:a16="http://schemas.microsoft.com/office/drawing/2014/main" id="{5B11979A-6EBA-E4B3-4082-509A4912BD1A}"/>
              </a:ext>
            </a:extLst>
          </p:cNvPr>
          <p:cNvSpPr>
            <a:spLocks noGrp="1"/>
          </p:cNvSpPr>
          <p:nvPr>
            <p:ph idx="1"/>
          </p:nvPr>
        </p:nvSpPr>
        <p:spPr/>
        <p:txBody>
          <a:bodyPr>
            <a:normAutofit/>
          </a:bodyPr>
          <a:lstStyle/>
          <a:p>
            <a:r>
              <a:rPr lang="en-US" sz="2800" dirty="0"/>
              <a:t>Should you charge for an application for a receiver?</a:t>
            </a:r>
          </a:p>
          <a:p>
            <a:endParaRPr lang="en-US" sz="2800" dirty="0"/>
          </a:p>
          <a:p>
            <a:r>
              <a:rPr lang="en-US" sz="2800" dirty="0"/>
              <a:t>Can the requesting party request attorney’s fees?</a:t>
            </a:r>
          </a:p>
          <a:p>
            <a:endParaRPr lang="en-US" sz="2800" dirty="0"/>
          </a:p>
          <a:p>
            <a:r>
              <a:rPr lang="en-US" sz="2800" dirty="0"/>
              <a:t>The requesting party wants the order appointing the receiver to include the receiver’s fee. Is this appropriate? What amount would you award, if so? Anything else that needs to happen?</a:t>
            </a:r>
          </a:p>
        </p:txBody>
      </p:sp>
    </p:spTree>
    <p:extLst>
      <p:ext uri="{BB962C8B-B14F-4D97-AF65-F5344CB8AC3E}">
        <p14:creationId xmlns:p14="http://schemas.microsoft.com/office/powerpoint/2010/main" val="3922223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77F1-204F-6BD9-E4E2-C8AB4CCC0BCC}"/>
              </a:ext>
            </a:extLst>
          </p:cNvPr>
          <p:cNvSpPr>
            <a:spLocks noGrp="1"/>
          </p:cNvSpPr>
          <p:nvPr>
            <p:ph type="title"/>
          </p:nvPr>
        </p:nvSpPr>
        <p:spPr/>
        <p:txBody>
          <a:bodyPr/>
          <a:lstStyle/>
          <a:p>
            <a:r>
              <a:rPr lang="en-US" dirty="0"/>
              <a:t>Scenario 5 – Extension?</a:t>
            </a:r>
          </a:p>
        </p:txBody>
      </p:sp>
      <p:sp>
        <p:nvSpPr>
          <p:cNvPr id="3" name="Content Placeholder 2">
            <a:extLst>
              <a:ext uri="{FF2B5EF4-FFF2-40B4-BE49-F238E27FC236}">
                <a16:creationId xmlns:a16="http://schemas.microsoft.com/office/drawing/2014/main" id="{5B11979A-6EBA-E4B3-4082-509A4912BD1A}"/>
              </a:ext>
            </a:extLst>
          </p:cNvPr>
          <p:cNvSpPr>
            <a:spLocks noGrp="1"/>
          </p:cNvSpPr>
          <p:nvPr>
            <p:ph idx="1"/>
          </p:nvPr>
        </p:nvSpPr>
        <p:spPr/>
        <p:txBody>
          <a:bodyPr>
            <a:normAutofit/>
          </a:bodyPr>
          <a:lstStyle/>
          <a:p>
            <a:r>
              <a:rPr lang="en-US" sz="2800" dirty="0"/>
              <a:t>A receiver requests an extension of the receivership, which you originally set at 90 days.</a:t>
            </a:r>
          </a:p>
          <a:p>
            <a:endParaRPr lang="en-US" sz="2800" dirty="0"/>
          </a:p>
          <a:p>
            <a:r>
              <a:rPr lang="en-US" sz="2800" dirty="0"/>
              <a:t>What are some reasons you would grant this request?</a:t>
            </a:r>
          </a:p>
          <a:p>
            <a:endParaRPr lang="en-US" sz="2800" dirty="0"/>
          </a:p>
          <a:p>
            <a:r>
              <a:rPr lang="en-US" sz="2800" dirty="0"/>
              <a:t>What are some reasons you would not grant this request?</a:t>
            </a:r>
          </a:p>
        </p:txBody>
      </p:sp>
    </p:spTree>
    <p:extLst>
      <p:ext uri="{BB962C8B-B14F-4D97-AF65-F5344CB8AC3E}">
        <p14:creationId xmlns:p14="http://schemas.microsoft.com/office/powerpoint/2010/main" val="137105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77F1-204F-6BD9-E4E2-C8AB4CCC0BCC}"/>
              </a:ext>
            </a:extLst>
          </p:cNvPr>
          <p:cNvSpPr>
            <a:spLocks noGrp="1"/>
          </p:cNvSpPr>
          <p:nvPr>
            <p:ph type="title"/>
          </p:nvPr>
        </p:nvSpPr>
        <p:spPr/>
        <p:txBody>
          <a:bodyPr>
            <a:normAutofit/>
          </a:bodyPr>
          <a:lstStyle/>
          <a:p>
            <a:r>
              <a:rPr lang="en-US" dirty="0"/>
              <a:t>Scenario 6 – Exempt Property Claim</a:t>
            </a:r>
          </a:p>
        </p:txBody>
      </p:sp>
      <p:sp>
        <p:nvSpPr>
          <p:cNvPr id="3" name="Content Placeholder 2">
            <a:extLst>
              <a:ext uri="{FF2B5EF4-FFF2-40B4-BE49-F238E27FC236}">
                <a16:creationId xmlns:a16="http://schemas.microsoft.com/office/drawing/2014/main" id="{5B11979A-6EBA-E4B3-4082-509A4912BD1A}"/>
              </a:ext>
            </a:extLst>
          </p:cNvPr>
          <p:cNvSpPr>
            <a:spLocks noGrp="1"/>
          </p:cNvSpPr>
          <p:nvPr>
            <p:ph idx="1"/>
          </p:nvPr>
        </p:nvSpPr>
        <p:spPr/>
        <p:txBody>
          <a:bodyPr>
            <a:normAutofit/>
          </a:bodyPr>
          <a:lstStyle/>
          <a:p>
            <a:r>
              <a:rPr lang="en-US" sz="2800" dirty="0"/>
              <a:t>Your court appoints a receiver and the judgment debtor comes in and claims that the receiver has taken funds from the defendant’s account that were exempt, as they were SSDI funds. </a:t>
            </a:r>
          </a:p>
          <a:p>
            <a:endParaRPr lang="en-US" sz="2800" dirty="0"/>
          </a:p>
          <a:p>
            <a:r>
              <a:rPr lang="en-US" sz="2800" dirty="0"/>
              <a:t>What does the court do now?</a:t>
            </a:r>
          </a:p>
        </p:txBody>
      </p:sp>
    </p:spTree>
    <p:extLst>
      <p:ext uri="{BB962C8B-B14F-4D97-AF65-F5344CB8AC3E}">
        <p14:creationId xmlns:p14="http://schemas.microsoft.com/office/powerpoint/2010/main" val="2718103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84D8-F04F-D10E-E20B-5974652C3C0B}"/>
              </a:ext>
            </a:extLst>
          </p:cNvPr>
          <p:cNvSpPr>
            <a:spLocks noGrp="1"/>
          </p:cNvSpPr>
          <p:nvPr>
            <p:ph type="title"/>
          </p:nvPr>
        </p:nvSpPr>
        <p:spPr/>
        <p:txBody>
          <a:bodyPr/>
          <a:lstStyle/>
          <a:p>
            <a:r>
              <a:rPr lang="en-US" dirty="0"/>
              <a:t>Scenario 7 – No Warning</a:t>
            </a:r>
          </a:p>
        </p:txBody>
      </p:sp>
      <p:sp>
        <p:nvSpPr>
          <p:cNvPr id="3" name="Content Placeholder 2">
            <a:extLst>
              <a:ext uri="{FF2B5EF4-FFF2-40B4-BE49-F238E27FC236}">
                <a16:creationId xmlns:a16="http://schemas.microsoft.com/office/drawing/2014/main" id="{277A745B-FB3F-912C-6D97-715380DAF91C}"/>
              </a:ext>
            </a:extLst>
          </p:cNvPr>
          <p:cNvSpPr>
            <a:spLocks noGrp="1"/>
          </p:cNvSpPr>
          <p:nvPr>
            <p:ph idx="1"/>
          </p:nvPr>
        </p:nvSpPr>
        <p:spPr/>
        <p:txBody>
          <a:bodyPr>
            <a:normAutofit/>
          </a:bodyPr>
          <a:lstStyle/>
          <a:p>
            <a:r>
              <a:rPr lang="en-US" sz="2800" dirty="0"/>
              <a:t>Your court renders a judgment against a defendant, which does not contain the statutorily-mandated warnings about exempt property. The defendant later has property seized under a writ of execution and sold. </a:t>
            </a:r>
          </a:p>
          <a:p>
            <a:endParaRPr lang="en-US" sz="2800" dirty="0"/>
          </a:p>
          <a:p>
            <a:r>
              <a:rPr lang="en-US" sz="2800" dirty="0"/>
              <a:t>They have now come in and claimed that the property was exempt, and that your court didn’t warn them and so your court needs to fix the problem. What do we do?</a:t>
            </a:r>
          </a:p>
        </p:txBody>
      </p:sp>
    </p:spTree>
    <p:extLst>
      <p:ext uri="{BB962C8B-B14F-4D97-AF65-F5344CB8AC3E}">
        <p14:creationId xmlns:p14="http://schemas.microsoft.com/office/powerpoint/2010/main" val="122174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2E3E-5E69-B768-1044-17E08A338296}"/>
              </a:ext>
            </a:extLst>
          </p:cNvPr>
          <p:cNvSpPr>
            <a:spLocks noGrp="1"/>
          </p:cNvSpPr>
          <p:nvPr>
            <p:ph type="title"/>
          </p:nvPr>
        </p:nvSpPr>
        <p:spPr>
          <a:xfrm>
            <a:off x="4572000" y="1247140"/>
            <a:ext cx="4386006" cy="3450844"/>
          </a:xfrm>
        </p:spPr>
        <p:txBody>
          <a:bodyPr vert="horz" lIns="91440" tIns="45720" rIns="91440" bIns="45720" rtlCol="0" anchor="t">
            <a:normAutofit/>
          </a:bodyPr>
          <a:lstStyle/>
          <a:p>
            <a:r>
              <a:rPr lang="en-US" sz="5600" dirty="0"/>
              <a:t>Questions?</a:t>
            </a:r>
          </a:p>
        </p:txBody>
      </p:sp>
      <p:pic>
        <p:nvPicPr>
          <p:cNvPr id="7" name="Graphic 6" descr="Questions">
            <a:extLst>
              <a:ext uri="{FF2B5EF4-FFF2-40B4-BE49-F238E27FC236}">
                <a16:creationId xmlns:a16="http://schemas.microsoft.com/office/drawing/2014/main" id="{6D9A883E-6E9D-5929-9367-E07057325E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7785" y="1776519"/>
            <a:ext cx="3370748" cy="3370748"/>
          </a:xfrm>
          <a:prstGeom prst="rect">
            <a:avLst/>
          </a:prstGeom>
        </p:spPr>
      </p:pic>
    </p:spTree>
    <p:extLst>
      <p:ext uri="{BB962C8B-B14F-4D97-AF65-F5344CB8AC3E}">
        <p14:creationId xmlns:p14="http://schemas.microsoft.com/office/powerpoint/2010/main" val="203887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330C0-A044-D4FB-6DE4-A07127B6B080}"/>
              </a:ext>
            </a:extLst>
          </p:cNvPr>
          <p:cNvSpPr>
            <a:spLocks noGrp="1"/>
          </p:cNvSpPr>
          <p:nvPr>
            <p:ph type="title"/>
          </p:nvPr>
        </p:nvSpPr>
        <p:spPr/>
        <p:txBody>
          <a:bodyPr/>
          <a:lstStyle/>
          <a:p>
            <a:r>
              <a:rPr lang="en-US" dirty="0"/>
              <a:t>Judgment Debtor</a:t>
            </a:r>
          </a:p>
        </p:txBody>
      </p:sp>
      <p:sp>
        <p:nvSpPr>
          <p:cNvPr id="5" name="Content Placeholder 4">
            <a:extLst>
              <a:ext uri="{FF2B5EF4-FFF2-40B4-BE49-F238E27FC236}">
                <a16:creationId xmlns:a16="http://schemas.microsoft.com/office/drawing/2014/main" id="{F9DF5FA1-D6F5-3665-B96C-2F0BC0A40D56}"/>
              </a:ext>
            </a:extLst>
          </p:cNvPr>
          <p:cNvSpPr>
            <a:spLocks noGrp="1"/>
          </p:cNvSpPr>
          <p:nvPr>
            <p:ph idx="1"/>
          </p:nvPr>
        </p:nvSpPr>
        <p:spPr>
          <a:xfrm>
            <a:off x="872606" y="1880730"/>
            <a:ext cx="10353762" cy="4058751"/>
          </a:xfrm>
        </p:spPr>
        <p:txBody>
          <a:bodyPr/>
          <a:lstStyle/>
          <a:p>
            <a:pPr lvl="1">
              <a:buFont typeface="Arial" panose="020B0604020202020204" pitchFamily="34" charset="0"/>
              <a:buChar char="•"/>
            </a:pPr>
            <a:r>
              <a:rPr lang="en-US" sz="3200" dirty="0"/>
              <a:t>A person against whom a judgment has been entered.</a:t>
            </a:r>
          </a:p>
          <a:p>
            <a:pPr lvl="1">
              <a:buFont typeface="Arial" panose="020B0604020202020204" pitchFamily="34" charset="0"/>
              <a:buChar char="•"/>
            </a:pPr>
            <a:r>
              <a:rPr lang="en-US" sz="3200" i="1" dirty="0"/>
              <a:t>Usually the defendant.</a:t>
            </a:r>
          </a:p>
          <a:p>
            <a:pPr lvl="1">
              <a:buFont typeface="Arial" panose="020B0604020202020204" pitchFamily="34" charset="0"/>
              <a:buChar char="•"/>
            </a:pPr>
            <a:r>
              <a:rPr lang="en-US" sz="3200" dirty="0"/>
              <a:t>They owe the amount of the judgment to the judgment creditor.</a:t>
            </a:r>
          </a:p>
          <a:p>
            <a:endParaRPr lang="en-US" dirty="0"/>
          </a:p>
        </p:txBody>
      </p:sp>
    </p:spTree>
    <p:custDataLst>
      <p:tags r:id="rId1"/>
    </p:custDataLst>
    <p:extLst>
      <p:ext uri="{BB962C8B-B14F-4D97-AF65-F5344CB8AC3E}">
        <p14:creationId xmlns:p14="http://schemas.microsoft.com/office/powerpoint/2010/main" val="105793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2A9A-BD2F-CBE5-BEEC-7E514697F5C9}"/>
              </a:ext>
            </a:extLst>
          </p:cNvPr>
          <p:cNvSpPr>
            <a:spLocks noGrp="1"/>
          </p:cNvSpPr>
          <p:nvPr>
            <p:ph type="title"/>
          </p:nvPr>
        </p:nvSpPr>
        <p:spPr>
          <a:xfrm>
            <a:off x="913795" y="609600"/>
            <a:ext cx="5978072" cy="970450"/>
          </a:xfrm>
        </p:spPr>
        <p:txBody>
          <a:bodyPr>
            <a:normAutofit/>
          </a:bodyPr>
          <a:lstStyle/>
          <a:p>
            <a:r>
              <a:rPr lang="en-US" dirty="0"/>
              <a:t>Exempt Property</a:t>
            </a:r>
          </a:p>
        </p:txBody>
      </p:sp>
      <p:sp>
        <p:nvSpPr>
          <p:cNvPr id="3" name="Content Placeholder 2">
            <a:extLst>
              <a:ext uri="{FF2B5EF4-FFF2-40B4-BE49-F238E27FC236}">
                <a16:creationId xmlns:a16="http://schemas.microsoft.com/office/drawing/2014/main" id="{D817ABA6-20B9-D675-5C1E-B2C9653BA734}"/>
              </a:ext>
            </a:extLst>
          </p:cNvPr>
          <p:cNvSpPr>
            <a:spLocks noGrp="1"/>
          </p:cNvSpPr>
          <p:nvPr>
            <p:ph idx="1"/>
          </p:nvPr>
        </p:nvSpPr>
        <p:spPr>
          <a:xfrm>
            <a:off x="913795" y="1828800"/>
            <a:ext cx="5978072" cy="4459457"/>
          </a:xfrm>
        </p:spPr>
        <p:txBody>
          <a:bodyPr anchor="ctr">
            <a:normAutofit fontScale="92500" lnSpcReduction="10000"/>
          </a:bodyPr>
          <a:lstStyle/>
          <a:p>
            <a:r>
              <a:rPr lang="en-US" sz="3000" dirty="0"/>
              <a:t>Exempt property is property that the law allows a person to keep away from creditors if they owe a debt. </a:t>
            </a:r>
          </a:p>
          <a:p>
            <a:r>
              <a:rPr lang="en-US" sz="3000" dirty="0"/>
              <a:t>Each state chooses what property is exempt.</a:t>
            </a:r>
          </a:p>
          <a:p>
            <a:r>
              <a:rPr lang="en-US" sz="3000" dirty="0"/>
              <a:t>The types of property are generally those types that would allow a person to keep their job and have a place to live.</a:t>
            </a:r>
          </a:p>
          <a:p>
            <a:pPr marL="36900" indent="0">
              <a:buNone/>
            </a:pPr>
            <a:endParaRPr lang="en-US" dirty="0"/>
          </a:p>
        </p:txBody>
      </p:sp>
      <p:pic>
        <p:nvPicPr>
          <p:cNvPr id="10" name="Picture 9">
            <a:extLst>
              <a:ext uri="{FF2B5EF4-FFF2-40B4-BE49-F238E27FC236}">
                <a16:creationId xmlns:a16="http://schemas.microsoft.com/office/drawing/2014/main" id="{7724A564-BE2C-4188-AA55-E1F8840FFB1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Picture 4">
            <a:extLst>
              <a:ext uri="{FF2B5EF4-FFF2-40B4-BE49-F238E27FC236}">
                <a16:creationId xmlns:a16="http://schemas.microsoft.com/office/drawing/2014/main" id="{408787EC-C705-5C41-76AB-021783643B0A}"/>
              </a:ext>
            </a:extLst>
          </p:cNvPr>
          <p:cNvPicPr>
            <a:picLocks noChangeAspect="1"/>
          </p:cNvPicPr>
          <p:nvPr/>
        </p:nvPicPr>
        <p:blipFill>
          <a:blip r:embed="rId5"/>
          <a:stretch>
            <a:fillRect/>
          </a:stretch>
        </p:blipFill>
        <p:spPr>
          <a:xfrm>
            <a:off x="7468434" y="223716"/>
            <a:ext cx="3827529" cy="5103372"/>
          </a:xfrm>
          <a:prstGeom prst="rect">
            <a:avLst/>
          </a:prstGeom>
        </p:spPr>
      </p:pic>
      <p:sp>
        <p:nvSpPr>
          <p:cNvPr id="8" name="TextBox 7">
            <a:extLst>
              <a:ext uri="{FF2B5EF4-FFF2-40B4-BE49-F238E27FC236}">
                <a16:creationId xmlns:a16="http://schemas.microsoft.com/office/drawing/2014/main" id="{01EBC8A1-0DB5-46E1-99BE-953BA34B57BC}"/>
              </a:ext>
            </a:extLst>
          </p:cNvPr>
          <p:cNvSpPr txBox="1"/>
          <p:nvPr/>
        </p:nvSpPr>
        <p:spPr>
          <a:xfrm>
            <a:off x="7442885" y="5641926"/>
            <a:ext cx="429448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8542">
                    <a:lumMod val="20000"/>
                    <a:lumOff val="80000"/>
                  </a:srgbClr>
                </a:solidFill>
                <a:effectLst/>
                <a:uLnTx/>
                <a:uFillTx/>
                <a:latin typeface="Candara"/>
                <a:ea typeface="+mn-ea"/>
                <a:cs typeface="+mn-cs"/>
                <a:hlinkClick r:id="rId6">
                  <a:extLst>
                    <a:ext uri="{A12FA001-AC4F-418D-AE19-62706E023703}">
                      <ahyp:hlinkClr xmlns:ahyp="http://schemas.microsoft.com/office/drawing/2018/hyperlinkcolor" xmlns="" val="tx"/>
                    </a:ext>
                  </a:extLst>
                </a:hlinkClick>
              </a:rPr>
              <a:t>https://www.tjctc.org/tjctc-resources/Charts-and-Checklists.html</a:t>
            </a:r>
            <a:r>
              <a:rPr kumimoji="0" lang="en-US" sz="1800" b="0" i="0" u="none" strike="noStrike" kern="1200" cap="none" spc="0" normalizeH="0" baseline="0" noProof="0" dirty="0">
                <a:ln>
                  <a:noFill/>
                </a:ln>
                <a:solidFill>
                  <a:srgbClr val="4E8542">
                    <a:lumMod val="20000"/>
                    <a:lumOff val="80000"/>
                  </a:srgbClr>
                </a:solidFill>
                <a:effectLst/>
                <a:uLnTx/>
                <a:uFillTx/>
                <a:latin typeface="Candara"/>
                <a:ea typeface="+mn-ea"/>
                <a:cs typeface="+mn-cs"/>
              </a:rPr>
              <a:t> </a:t>
            </a:r>
          </a:p>
        </p:txBody>
      </p:sp>
    </p:spTree>
    <p:custDataLst>
      <p:tags r:id="rId1"/>
    </p:custDataLst>
    <p:extLst>
      <p:ext uri="{BB962C8B-B14F-4D97-AF65-F5344CB8AC3E}">
        <p14:creationId xmlns:p14="http://schemas.microsoft.com/office/powerpoint/2010/main" val="294024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descr="Old house on a field">
            <a:extLst>
              <a:ext uri="{FF2B5EF4-FFF2-40B4-BE49-F238E27FC236}">
                <a16:creationId xmlns:a16="http://schemas.microsoft.com/office/drawing/2014/main" id="{A01FED28-6DFF-456F-8425-92EA65969470}"/>
              </a:ext>
            </a:extLst>
          </p:cNvPr>
          <p:cNvPicPr>
            <a:picLocks noChangeAspect="1"/>
          </p:cNvPicPr>
          <p:nvPr/>
        </p:nvPicPr>
        <p:blipFill rotWithShape="1">
          <a:blip r:embed="rId3"/>
          <a:srcRect b="15730"/>
          <a:stretch/>
        </p:blipFill>
        <p:spPr>
          <a:xfrm>
            <a:off x="8313" y="-3"/>
            <a:ext cx="12191980" cy="6858001"/>
          </a:xfrm>
          <a:prstGeom prst="rect">
            <a:avLst/>
          </a:prstGeom>
        </p:spPr>
      </p:pic>
      <p:sp>
        <p:nvSpPr>
          <p:cNvPr id="3" name="Rectangle 2">
            <a:extLst>
              <a:ext uri="{FF2B5EF4-FFF2-40B4-BE49-F238E27FC236}">
                <a16:creationId xmlns:a16="http://schemas.microsoft.com/office/drawing/2014/main" id="{300BF83A-18B5-6F8E-78D7-2964679FB0AD}"/>
              </a:ext>
            </a:extLst>
          </p:cNvPr>
          <p:cNvSpPr/>
          <p:nvPr/>
        </p:nvSpPr>
        <p:spPr>
          <a:xfrm>
            <a:off x="0" y="0"/>
            <a:ext cx="12183687" cy="6858000"/>
          </a:xfrm>
          <a:prstGeom prst="rect">
            <a:avLst/>
          </a:prstGeom>
          <a:solidFill>
            <a:srgbClr val="00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 name="Title 1">
            <a:extLst>
              <a:ext uri="{FF2B5EF4-FFF2-40B4-BE49-F238E27FC236}">
                <a16:creationId xmlns:a16="http://schemas.microsoft.com/office/drawing/2014/main" id="{FCD7BF99-5ABC-4717-B57D-01D265D6BA7D}"/>
              </a:ext>
            </a:extLst>
          </p:cNvPr>
          <p:cNvSpPr>
            <a:spLocks noGrp="1"/>
          </p:cNvSpPr>
          <p:nvPr>
            <p:ph type="title"/>
          </p:nvPr>
        </p:nvSpPr>
        <p:spPr>
          <a:xfrm>
            <a:off x="590843" y="675250"/>
            <a:ext cx="8039686" cy="3338255"/>
          </a:xfrm>
        </p:spPr>
        <p:txBody>
          <a:bodyPr vert="horz" lIns="91440" tIns="45720" rIns="91440" bIns="45720" rtlCol="0" anchor="t">
            <a:normAutofit/>
          </a:bodyPr>
          <a:lstStyle/>
          <a:p>
            <a:r>
              <a:rPr lang="en-US" sz="6600" b="1" spc="300" dirty="0">
                <a:solidFill>
                  <a:srgbClr val="FFFFFF"/>
                </a:solidFill>
              </a:rPr>
              <a:t>Common Exempt Property in Texas</a:t>
            </a:r>
          </a:p>
        </p:txBody>
      </p:sp>
    </p:spTree>
    <p:custDataLst>
      <p:tags r:id="rId1"/>
    </p:custDataLst>
    <p:extLst>
      <p:ext uri="{BB962C8B-B14F-4D97-AF65-F5344CB8AC3E}">
        <p14:creationId xmlns:p14="http://schemas.microsoft.com/office/powerpoint/2010/main" val="208288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AC6DA-033E-43CA-9817-42B5C863E91D}"/>
              </a:ext>
            </a:extLst>
          </p:cNvPr>
          <p:cNvSpPr>
            <a:spLocks noGrp="1"/>
          </p:cNvSpPr>
          <p:nvPr>
            <p:ph type="title"/>
          </p:nvPr>
        </p:nvSpPr>
        <p:spPr>
          <a:xfrm>
            <a:off x="988453" y="278407"/>
            <a:ext cx="9905999" cy="1360898"/>
          </a:xfrm>
        </p:spPr>
        <p:txBody>
          <a:bodyPr>
            <a:normAutofit/>
          </a:bodyPr>
          <a:lstStyle/>
          <a:p>
            <a:r>
              <a:rPr lang="en-US" sz="5400" dirty="0"/>
              <a:t>Homestead</a:t>
            </a:r>
          </a:p>
        </p:txBody>
      </p:sp>
      <p:sp>
        <p:nvSpPr>
          <p:cNvPr id="5" name="Content Placeholder 4">
            <a:extLst>
              <a:ext uri="{FF2B5EF4-FFF2-40B4-BE49-F238E27FC236}">
                <a16:creationId xmlns:a16="http://schemas.microsoft.com/office/drawing/2014/main" id="{428A4288-FBF6-4BE2-B037-4833C2AD62B2}"/>
              </a:ext>
            </a:extLst>
          </p:cNvPr>
          <p:cNvSpPr>
            <a:spLocks noGrp="1"/>
          </p:cNvSpPr>
          <p:nvPr>
            <p:ph idx="1"/>
          </p:nvPr>
        </p:nvSpPr>
        <p:spPr>
          <a:xfrm>
            <a:off x="1094704" y="1712890"/>
            <a:ext cx="9954295" cy="4186254"/>
          </a:xfrm>
        </p:spPr>
        <p:txBody>
          <a:bodyPr/>
          <a:lstStyle/>
          <a:p>
            <a:r>
              <a:rPr lang="en-US" sz="3200" dirty="0"/>
              <a:t>Each person or family can designate a homestead that will be safe from creditors.</a:t>
            </a:r>
          </a:p>
          <a:p>
            <a:r>
              <a:rPr lang="en-US" sz="3200" dirty="0"/>
              <a:t>Most people know about this, because there are also property tax benefits to designating a homestead. </a:t>
            </a:r>
            <a:r>
              <a:rPr lang="en-US" sz="3200" i="1" dirty="0"/>
              <a:t>See </a:t>
            </a:r>
            <a:r>
              <a:rPr lang="en-US" sz="3200" b="1" u="sng" dirty="0">
                <a:solidFill>
                  <a:schemeClr val="accent4">
                    <a:lumMod val="40000"/>
                    <a:lumOff val="60000"/>
                  </a:schemeClr>
                </a:solidFill>
                <a:hlinkClick r:id="rId4">
                  <a:extLst>
                    <a:ext uri="{A12FA001-AC4F-418D-AE19-62706E023703}">
                      <ahyp:hlinkClr xmlns:ahyp="http://schemas.microsoft.com/office/drawing/2018/hyperlinkcolor" xmlns="" val="tx"/>
                    </a:ext>
                  </a:extLst>
                </a:hlinkClick>
              </a:rPr>
              <a:t>https://comptroller.texas.gov/taxes/property-tax/exemptions/residence-faq.php</a:t>
            </a:r>
            <a:r>
              <a:rPr lang="en-US" sz="3200" b="1" u="sng" dirty="0">
                <a:solidFill>
                  <a:schemeClr val="accent4">
                    <a:lumMod val="40000"/>
                    <a:lumOff val="60000"/>
                  </a:schemeClr>
                </a:solidFill>
              </a:rPr>
              <a:t> </a:t>
            </a:r>
            <a:r>
              <a:rPr lang="en-US" sz="3200" dirty="0"/>
              <a:t>for more info.</a:t>
            </a:r>
          </a:p>
          <a:p>
            <a:endParaRPr lang="en-US" dirty="0"/>
          </a:p>
        </p:txBody>
      </p:sp>
    </p:spTree>
    <p:custDataLst>
      <p:tags r:id="rId1"/>
    </p:custDataLst>
    <p:extLst>
      <p:ext uri="{BB962C8B-B14F-4D97-AF65-F5344CB8AC3E}">
        <p14:creationId xmlns:p14="http://schemas.microsoft.com/office/powerpoint/2010/main" val="47140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A800-4900-4EFC-93CD-AE108D24A8F3}"/>
              </a:ext>
            </a:extLst>
          </p:cNvPr>
          <p:cNvSpPr>
            <a:spLocks noGrp="1"/>
          </p:cNvSpPr>
          <p:nvPr>
            <p:ph type="title"/>
          </p:nvPr>
        </p:nvSpPr>
        <p:spPr>
          <a:xfrm>
            <a:off x="836808" y="588919"/>
            <a:ext cx="8689571" cy="1037825"/>
          </a:xfrm>
        </p:spPr>
        <p:txBody>
          <a:bodyPr anchor="b">
            <a:normAutofit/>
          </a:bodyPr>
          <a:lstStyle/>
          <a:p>
            <a:r>
              <a:rPr lang="en-US" sz="5400" dirty="0"/>
              <a:t>Size of a Homestead</a:t>
            </a:r>
          </a:p>
        </p:txBody>
      </p:sp>
      <p:graphicFrame>
        <p:nvGraphicFramePr>
          <p:cNvPr id="4" name="Content Placeholder 3">
            <a:extLst>
              <a:ext uri="{FF2B5EF4-FFF2-40B4-BE49-F238E27FC236}">
                <a16:creationId xmlns:a16="http://schemas.microsoft.com/office/drawing/2014/main" id="{DEE9FF5B-1EDF-4298-8A2E-48CA766DA534}"/>
              </a:ext>
            </a:extLst>
          </p:cNvPr>
          <p:cNvGraphicFramePr>
            <a:graphicFrameLocks noGrp="1"/>
          </p:cNvGraphicFramePr>
          <p:nvPr>
            <p:ph idx="1"/>
          </p:nvPr>
        </p:nvGraphicFramePr>
        <p:xfrm>
          <a:off x="956603" y="2215663"/>
          <a:ext cx="10332720" cy="4121562"/>
        </p:xfrm>
        <a:graphic>
          <a:graphicData uri="http://schemas.openxmlformats.org/drawingml/2006/table">
            <a:tbl>
              <a:tblPr firstRow="1" firstCol="1" bandRow="1"/>
              <a:tblGrid>
                <a:gridCol w="3398218">
                  <a:extLst>
                    <a:ext uri="{9D8B030D-6E8A-4147-A177-3AD203B41FA5}">
                      <a16:colId xmlns:a16="http://schemas.microsoft.com/office/drawing/2014/main" val="2333283980"/>
                    </a:ext>
                  </a:extLst>
                </a:gridCol>
                <a:gridCol w="2092805">
                  <a:extLst>
                    <a:ext uri="{9D8B030D-6E8A-4147-A177-3AD203B41FA5}">
                      <a16:colId xmlns:a16="http://schemas.microsoft.com/office/drawing/2014/main" val="4122622877"/>
                    </a:ext>
                  </a:extLst>
                </a:gridCol>
                <a:gridCol w="1963027">
                  <a:extLst>
                    <a:ext uri="{9D8B030D-6E8A-4147-A177-3AD203B41FA5}">
                      <a16:colId xmlns:a16="http://schemas.microsoft.com/office/drawing/2014/main" val="2879898510"/>
                    </a:ext>
                  </a:extLst>
                </a:gridCol>
                <a:gridCol w="2878670">
                  <a:extLst>
                    <a:ext uri="{9D8B030D-6E8A-4147-A177-3AD203B41FA5}">
                      <a16:colId xmlns:a16="http://schemas.microsoft.com/office/drawing/2014/main" val="1347251435"/>
                    </a:ext>
                  </a:extLst>
                </a:gridCol>
              </a:tblGrid>
              <a:tr h="748481">
                <a:tc gridSpan="4">
                  <a:txBody>
                    <a:bodyPr/>
                    <a:lstStyle/>
                    <a:p>
                      <a:pPr marL="0" marR="0" algn="l" fontAlgn="ctr">
                        <a:lnSpc>
                          <a:spcPct val="107000"/>
                        </a:lnSpc>
                        <a:spcBef>
                          <a:spcPts val="0"/>
                        </a:spcBef>
                        <a:spcAft>
                          <a:spcPts val="0"/>
                        </a:spcAft>
                      </a:pPr>
                      <a:r>
                        <a:rPr lang="en-US" sz="2300" b="1" i="0" u="none" strike="noStrike">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Real Property</a:t>
                      </a:r>
                      <a:endParaRPr lang="en-US" sz="2900" b="0" i="0" u="none" strike="noStrike">
                        <a:effectLst/>
                        <a:latin typeface="Arial" panose="020B0604020202020204" pitchFamily="34" charset="0"/>
                      </a:endParaRPr>
                    </a:p>
                  </a:txBody>
                  <a:tcPr marL="148650" marR="148650" marT="74325" marB="7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653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6654720"/>
                  </a:ext>
                </a:extLst>
              </a:tr>
              <a:tr h="748481">
                <a:tc>
                  <a:txBody>
                    <a:bodyPr/>
                    <a:lstStyle/>
                    <a:p>
                      <a:pPr marL="0" marR="0" algn="l" fontAlgn="ctr">
                        <a:lnSpc>
                          <a:spcPct val="107000"/>
                        </a:lnSpc>
                        <a:spcBef>
                          <a:spcPts val="0"/>
                        </a:spcBef>
                        <a:spcAft>
                          <a:spcPts val="0"/>
                        </a:spcAft>
                      </a:pPr>
                      <a:r>
                        <a:rPr lang="en-US" sz="2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Type</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7B6"/>
                    </a:solidFill>
                  </a:tcPr>
                </a:tc>
                <a:tc gridSpan="2">
                  <a:txBody>
                    <a:bodyPr/>
                    <a:lstStyle/>
                    <a:p>
                      <a:pPr marL="0" marR="0" algn="l" fontAlgn="ctr">
                        <a:lnSpc>
                          <a:spcPct val="107000"/>
                        </a:lnSpc>
                        <a:spcBef>
                          <a:spcPts val="0"/>
                        </a:spcBef>
                        <a:spcAft>
                          <a:spcPts val="0"/>
                        </a:spcAft>
                      </a:pPr>
                      <a:r>
                        <a:rPr lang="en-US" sz="2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Amount</a:t>
                      </a:r>
                      <a:endParaRPr lang="en-US" sz="3600" b="0" i="0" u="none" strike="noStrike">
                        <a:effectLst/>
                        <a:latin typeface="Arial" panose="020B0604020202020204" pitchFamily="34" charset="0"/>
                      </a:endParaRPr>
                    </a:p>
                  </a:txBody>
                  <a:tcPr marL="148650" marR="148650" marT="74325" marB="7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7B6"/>
                    </a:solidFill>
                  </a:tcPr>
                </a:tc>
                <a:tc hMerge="1">
                  <a:txBody>
                    <a:bodyPr/>
                    <a:lstStyle/>
                    <a:p>
                      <a:endParaRPr lang="en-US"/>
                    </a:p>
                  </a:txBody>
                  <a:tcPr/>
                </a:tc>
                <a:tc>
                  <a:txBody>
                    <a:bodyPr/>
                    <a:lstStyle/>
                    <a:p>
                      <a:pPr marL="0" marR="0" algn="l" fontAlgn="ctr">
                        <a:lnSpc>
                          <a:spcPct val="107000"/>
                        </a:lnSpc>
                        <a:spcBef>
                          <a:spcPts val="0"/>
                        </a:spcBef>
                        <a:spcAft>
                          <a:spcPts val="0"/>
                        </a:spcAft>
                      </a:pPr>
                      <a:r>
                        <a:rPr lang="en-US" sz="2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Statute</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7B6"/>
                    </a:solidFill>
                  </a:tcPr>
                </a:tc>
                <a:extLst>
                  <a:ext uri="{0D108BD9-81ED-4DB2-BD59-A6C34878D82A}">
                    <a16:rowId xmlns:a16="http://schemas.microsoft.com/office/drawing/2014/main" val="3774980172"/>
                  </a:ext>
                </a:extLst>
              </a:tr>
              <a:tr h="507969">
                <a:tc rowSpan="2">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Rural Homestead</a:t>
                      </a:r>
                      <a:endParaRPr lang="en-US" sz="3600" b="0" i="0" u="none" strike="noStrike">
                        <a:effectLst/>
                        <a:latin typeface="Arial" panose="020B0604020202020204" pitchFamily="34" charset="0"/>
                      </a:endParaRPr>
                    </a:p>
                  </a:txBody>
                  <a:tcPr marL="148650" marR="148650" marT="74325" marB="7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Family </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200 acres</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rowSpan="3">
                  <a:txBody>
                    <a:bodyPr/>
                    <a:lstStyle/>
                    <a:p>
                      <a:pPr marL="0" marR="0" algn="l" fontAlgn="ctr">
                        <a:lnSpc>
                          <a:spcPct val="107000"/>
                        </a:lnSpc>
                        <a:spcBef>
                          <a:spcPts val="0"/>
                        </a:spcBef>
                        <a:spcAft>
                          <a:spcPts val="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Property Code 41.001, 41.002</a:t>
                      </a:r>
                      <a:endParaRPr lang="en-US" sz="3600" b="0" i="0" u="none" strike="noStrike" dirty="0">
                        <a:effectLst/>
                        <a:latin typeface="Arial" panose="020B0604020202020204" pitchFamily="34" charset="0"/>
                      </a:endParaRPr>
                    </a:p>
                  </a:txBody>
                  <a:tcPr marL="148650" marR="148650" marT="74325" marB="7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extLst>
                  <a:ext uri="{0D108BD9-81ED-4DB2-BD59-A6C34878D82A}">
                    <a16:rowId xmlns:a16="http://schemas.microsoft.com/office/drawing/2014/main" val="2687275629"/>
                  </a:ext>
                </a:extLst>
              </a:tr>
              <a:tr h="507969">
                <a:tc vMerge="1">
                  <a:txBody>
                    <a:bodyPr/>
                    <a:lstStyle/>
                    <a:p>
                      <a:endParaRPr lang="en-US"/>
                    </a:p>
                  </a:txBody>
                  <a:tcPr/>
                </a:tc>
                <a:tc>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Single Adult</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 acres</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vMerge="1">
                  <a:txBody>
                    <a:bodyPr/>
                    <a:lstStyle/>
                    <a:p>
                      <a:endParaRPr lang="en-US"/>
                    </a:p>
                  </a:txBody>
                  <a:tcPr/>
                </a:tc>
                <a:extLst>
                  <a:ext uri="{0D108BD9-81ED-4DB2-BD59-A6C34878D82A}">
                    <a16:rowId xmlns:a16="http://schemas.microsoft.com/office/drawing/2014/main" val="3594851302"/>
                  </a:ext>
                </a:extLst>
              </a:tr>
              <a:tr h="680048">
                <a:tc>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Urban Homestead</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gridSpan="2">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 acres</a:t>
                      </a:r>
                      <a:endParaRPr lang="en-US" sz="3600" b="0" i="0" u="none" strike="noStrike">
                        <a:effectLst/>
                        <a:latin typeface="Arial" panose="020B0604020202020204" pitchFamily="34" charset="0"/>
                      </a:endParaRPr>
                    </a:p>
                  </a:txBody>
                  <a:tcPr marL="148650" marR="148650" marT="74325" marB="7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664930024"/>
                  </a:ext>
                </a:extLst>
              </a:tr>
              <a:tr h="680048">
                <a:tc>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Burial Plots</a:t>
                      </a:r>
                      <a:endParaRPr lang="en-US" sz="3600" b="0" i="0" u="none" strike="noStrike">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gridSpan="2">
                  <a:txBody>
                    <a:bodyPr/>
                    <a:lstStyle/>
                    <a:p>
                      <a:pPr marL="0" marR="0" algn="l" fontAlgn="ctr">
                        <a:lnSpc>
                          <a:spcPct val="107000"/>
                        </a:lnSpc>
                        <a:spcBef>
                          <a:spcPts val="0"/>
                        </a:spcBef>
                        <a:spcAft>
                          <a:spcPts val="0"/>
                        </a:spcAft>
                      </a:pPr>
                      <a:r>
                        <a:rPr lang="en-US" sz="2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One or more</a:t>
                      </a:r>
                      <a:endParaRPr lang="en-US" sz="3600" b="0" i="0" u="none" strike="noStrike">
                        <a:effectLst/>
                        <a:latin typeface="Arial" panose="020B0604020202020204" pitchFamily="34" charset="0"/>
                      </a:endParaRPr>
                    </a:p>
                  </a:txBody>
                  <a:tcPr marL="148650" marR="148650" marT="74325" marB="7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tc hMerge="1">
                  <a:txBody>
                    <a:bodyPr/>
                    <a:lstStyle/>
                    <a:p>
                      <a:endParaRPr lang="en-US"/>
                    </a:p>
                  </a:txBody>
                  <a:tcPr/>
                </a:tc>
                <a:tc>
                  <a:txBody>
                    <a:bodyPr/>
                    <a:lstStyle/>
                    <a:p>
                      <a:pPr marL="0" marR="0" algn="l" fontAlgn="ctr">
                        <a:lnSpc>
                          <a:spcPct val="107000"/>
                        </a:lnSpc>
                        <a:spcBef>
                          <a:spcPts val="0"/>
                        </a:spcBef>
                        <a:spcAft>
                          <a:spcPts val="0"/>
                        </a:spcAft>
                      </a:pPr>
                      <a:r>
                        <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Property Code 41.001</a:t>
                      </a:r>
                      <a:endParaRPr lang="en-US" sz="3600" b="0" i="0" u="none" strike="noStrike" dirty="0">
                        <a:effectLst/>
                        <a:latin typeface="Arial" panose="020B0604020202020204" pitchFamily="34" charset="0"/>
                      </a:endParaRPr>
                    </a:p>
                  </a:txBody>
                  <a:tcPr marL="111488" marR="111488" marT="154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4EB"/>
                    </a:solidFill>
                  </a:tcPr>
                </a:tc>
                <a:extLst>
                  <a:ext uri="{0D108BD9-81ED-4DB2-BD59-A6C34878D82A}">
                    <a16:rowId xmlns:a16="http://schemas.microsoft.com/office/drawing/2014/main" val="254989141"/>
                  </a:ext>
                </a:extLst>
              </a:tr>
            </a:tbl>
          </a:graphicData>
        </a:graphic>
      </p:graphicFrame>
    </p:spTree>
    <p:custDataLst>
      <p:tags r:id="rId1"/>
    </p:custDataLst>
    <p:extLst>
      <p:ext uri="{BB962C8B-B14F-4D97-AF65-F5344CB8AC3E}">
        <p14:creationId xmlns:p14="http://schemas.microsoft.com/office/powerpoint/2010/main" val="104052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D1EA-74FB-4A01-853C-3356A10DF227}"/>
              </a:ext>
            </a:extLst>
          </p:cNvPr>
          <p:cNvSpPr>
            <a:spLocks noGrp="1"/>
          </p:cNvSpPr>
          <p:nvPr>
            <p:ph type="title"/>
          </p:nvPr>
        </p:nvSpPr>
        <p:spPr>
          <a:xfrm>
            <a:off x="434661" y="0"/>
            <a:ext cx="9905999" cy="1360898"/>
          </a:xfrm>
        </p:spPr>
        <p:txBody>
          <a:bodyPr>
            <a:normAutofit/>
          </a:bodyPr>
          <a:lstStyle/>
          <a:p>
            <a:r>
              <a:rPr lang="en-US" sz="4800" dirty="0"/>
              <a:t>Rural vs. Urban</a:t>
            </a:r>
          </a:p>
        </p:txBody>
      </p:sp>
      <p:sp>
        <p:nvSpPr>
          <p:cNvPr id="3" name="Content Placeholder 2">
            <a:extLst>
              <a:ext uri="{FF2B5EF4-FFF2-40B4-BE49-F238E27FC236}">
                <a16:creationId xmlns:a16="http://schemas.microsoft.com/office/drawing/2014/main" id="{D999A06E-FE76-41CA-A8E5-DBBA0314FC26}"/>
              </a:ext>
            </a:extLst>
          </p:cNvPr>
          <p:cNvSpPr>
            <a:spLocks noGrp="1"/>
          </p:cNvSpPr>
          <p:nvPr>
            <p:ph idx="1"/>
          </p:nvPr>
        </p:nvSpPr>
        <p:spPr>
          <a:xfrm>
            <a:off x="538766" y="1159099"/>
            <a:ext cx="11114468" cy="5698901"/>
          </a:xfrm>
        </p:spPr>
        <p:txBody>
          <a:bodyPr>
            <a:normAutofit/>
          </a:bodyPr>
          <a:lstStyle/>
          <a:p>
            <a:pPr marL="0" indent="0">
              <a:buNone/>
            </a:pPr>
            <a:r>
              <a:rPr lang="en-US" sz="2800" dirty="0"/>
              <a:t>A homestead is considered to be </a:t>
            </a:r>
            <a:r>
              <a:rPr lang="en-US" sz="2800" b="1" dirty="0"/>
              <a:t>urban</a:t>
            </a:r>
            <a:r>
              <a:rPr lang="en-US" sz="2800" dirty="0"/>
              <a:t> if, at the time the designation is made, the property is:</a:t>
            </a:r>
          </a:p>
          <a:p>
            <a:r>
              <a:rPr lang="en-US" sz="2800" dirty="0"/>
              <a:t>located within the limits of a </a:t>
            </a:r>
            <a:r>
              <a:rPr lang="en-US" sz="2800" b="1" dirty="0"/>
              <a:t>municipality</a:t>
            </a:r>
            <a:r>
              <a:rPr lang="en-US" sz="2800" dirty="0"/>
              <a:t> or its extraterritorial jurisdiction or a platted subdivision;  </a:t>
            </a:r>
            <a:r>
              <a:rPr lang="en-US" sz="2800" i="1" dirty="0"/>
              <a:t>and</a:t>
            </a:r>
          </a:p>
          <a:p>
            <a:r>
              <a:rPr lang="en-US" sz="2800" b="1" dirty="0"/>
              <a:t>served by </a:t>
            </a:r>
            <a:r>
              <a:rPr lang="en-US" sz="2800" dirty="0"/>
              <a:t>police protection, paid or volunteer fire protection, and at least three of the following services provided by a municipality or under contract to a municipality:</a:t>
            </a:r>
          </a:p>
          <a:p>
            <a:pPr lvl="1"/>
            <a:r>
              <a:rPr lang="en-US" sz="2400" dirty="0"/>
              <a:t>electric; natural gas; sewer; storm sewer;  and water. </a:t>
            </a:r>
          </a:p>
          <a:p>
            <a:pPr marL="450000" lvl="1" indent="0">
              <a:buNone/>
            </a:pPr>
            <a:r>
              <a:rPr lang="en-US" sz="2400" i="1" dirty="0"/>
              <a:t>Property Code 41.002(c)</a:t>
            </a:r>
          </a:p>
        </p:txBody>
      </p:sp>
    </p:spTree>
    <p:custDataLst>
      <p:tags r:id="rId1"/>
    </p:custDataLst>
    <p:extLst>
      <p:ext uri="{BB962C8B-B14F-4D97-AF65-F5344CB8AC3E}">
        <p14:creationId xmlns:p14="http://schemas.microsoft.com/office/powerpoint/2010/main" val="3710918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6">
      <a:dk1>
        <a:sysClr val="windowText" lastClr="000000"/>
      </a:dk1>
      <a:lt1>
        <a:sysClr val="window" lastClr="FFFFFF"/>
      </a:lt1>
      <a:dk2>
        <a:srgbClr val="323232"/>
      </a:dk2>
      <a:lt2>
        <a:srgbClr val="FFFFFF"/>
      </a:lt2>
      <a:accent1>
        <a:srgbClr val="B45F06"/>
      </a:accent1>
      <a:accent2>
        <a:srgbClr val="9F2936"/>
      </a:accent2>
      <a:accent3>
        <a:srgbClr val="1B587C"/>
      </a:accent3>
      <a:accent4>
        <a:srgbClr val="4E8542"/>
      </a:accent4>
      <a:accent5>
        <a:srgbClr val="604878"/>
      </a:accent5>
      <a:accent6>
        <a:srgbClr val="C19859"/>
      </a:accent6>
      <a:hlink>
        <a:srgbClr val="6B9F25"/>
      </a:hlink>
      <a:folHlink>
        <a:srgbClr val="4EA5D8"/>
      </a:folHlink>
    </a:clrScheme>
    <a:fontScheme name="Custom 3">
      <a:majorFont>
        <a:latin typeface="Articulate"/>
        <a:ea typeface=""/>
        <a:cs typeface=""/>
      </a:majorFont>
      <a:minorFont>
        <a:latin typeface="Candar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2711</TotalTime>
  <Words>1612</Words>
  <Application>Microsoft Office PowerPoint</Application>
  <PresentationFormat>Widescreen</PresentationFormat>
  <Paragraphs>155</Paragraphs>
  <Slides>36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Articulate</vt:lpstr>
      <vt:lpstr>Calibri</vt:lpstr>
      <vt:lpstr>Candara</vt:lpstr>
      <vt:lpstr>Tahoma</vt:lpstr>
      <vt:lpstr>Times New Roman</vt:lpstr>
      <vt:lpstr>Trebuchet MS</vt:lpstr>
      <vt:lpstr>Wingdings 2</vt:lpstr>
      <vt:lpstr>Slate</vt:lpstr>
      <vt:lpstr>Exempt Property Hearings &amp; Receivership Scenarios</vt:lpstr>
      <vt:lpstr>Debt Collection Terminology</vt:lpstr>
      <vt:lpstr>Judgment Creditor</vt:lpstr>
      <vt:lpstr>Judgment Debtor</vt:lpstr>
      <vt:lpstr>Exempt Property</vt:lpstr>
      <vt:lpstr>Common Exempt Property in Texas</vt:lpstr>
      <vt:lpstr>Homestead</vt:lpstr>
      <vt:lpstr>Size of a Homestead</vt:lpstr>
      <vt:lpstr>Rural vs. Urban</vt:lpstr>
      <vt:lpstr>Manufactured &amp; Mobile Homes</vt:lpstr>
      <vt:lpstr>Current Wages</vt:lpstr>
      <vt:lpstr>Current Wages Definition</vt:lpstr>
      <vt:lpstr>Retirement, Healthcare, &amp; College Savings Plans</vt:lpstr>
      <vt:lpstr>Commingled Property</vt:lpstr>
      <vt:lpstr>What about businesses?</vt:lpstr>
      <vt:lpstr>HB 3774 &amp; New Rules Related to Exempt Property</vt:lpstr>
      <vt:lpstr>What does this mean for justice courts??</vt:lpstr>
      <vt:lpstr>Changes to Implement</vt:lpstr>
      <vt:lpstr>Exempt Property Hearings </vt:lpstr>
      <vt:lpstr>Exempt Property Hearing Procedure</vt:lpstr>
      <vt:lpstr>The Exempt Property Hearing </vt:lpstr>
      <vt:lpstr>How do you decide??</vt:lpstr>
      <vt:lpstr>Scenario 1</vt:lpstr>
      <vt:lpstr>Scenario 2 </vt:lpstr>
      <vt:lpstr>Resources</vt:lpstr>
      <vt:lpstr>Forms</vt:lpstr>
      <vt:lpstr>Exempt Property Self-Paced Module</vt:lpstr>
      <vt:lpstr>Receivership Scenarios</vt:lpstr>
      <vt:lpstr>Scenario 1 – Appoint?</vt:lpstr>
      <vt:lpstr>Scenario 2 – Appoint?</vt:lpstr>
      <vt:lpstr>Scenario 3 – Form?</vt:lpstr>
      <vt:lpstr>Scenario 4 – Fees?</vt:lpstr>
      <vt:lpstr>Scenario 5 – Extension?</vt:lpstr>
      <vt:lpstr>Scenario 6 – Exempt Property Claim</vt:lpstr>
      <vt:lpstr>Scenario 7 – No Warning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 Property Hearings</dc:title>
  <dc:creator>Myers, Amber</dc:creator>
  <cp:lastModifiedBy>Cynthia Rosales</cp:lastModifiedBy>
  <cp:revision>4</cp:revision>
  <dcterms:created xsi:type="dcterms:W3CDTF">2022-11-10T16:53:11Z</dcterms:created>
  <dcterms:modified xsi:type="dcterms:W3CDTF">2025-11-05T21:51:39Z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C60BE1F4-BE90-42F6-8846-407A9DED4F71</vt:lpwstr>
  </property>
  <property fmtid="{D5CDD505-2E9C-101B-9397-08002B2CF9AE}" pid="3" name="ArticulatePath">
    <vt:lpwstr>Presentation9</vt:lpwstr>
  </property>
</Properties>
</file>